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67"/>
  </p:notesMasterIdLst>
  <p:sldIdLst>
    <p:sldId id="256" r:id="rId2"/>
    <p:sldId id="268" r:id="rId3"/>
    <p:sldId id="278" r:id="rId4"/>
    <p:sldId id="270" r:id="rId5"/>
    <p:sldId id="271" r:id="rId6"/>
    <p:sldId id="272" r:id="rId7"/>
    <p:sldId id="273" r:id="rId8"/>
    <p:sldId id="274" r:id="rId9"/>
    <p:sldId id="275" r:id="rId10"/>
    <p:sldId id="276" r:id="rId11"/>
    <p:sldId id="277" r:id="rId12"/>
    <p:sldId id="279" r:id="rId13"/>
    <p:sldId id="281" r:id="rId14"/>
    <p:sldId id="280" r:id="rId15"/>
    <p:sldId id="282" r:id="rId16"/>
    <p:sldId id="283" r:id="rId17"/>
    <p:sldId id="284" r:id="rId18"/>
    <p:sldId id="285" r:id="rId19"/>
    <p:sldId id="286" r:id="rId20"/>
    <p:sldId id="287" r:id="rId21"/>
    <p:sldId id="290" r:id="rId22"/>
    <p:sldId id="291" r:id="rId23"/>
    <p:sldId id="292" r:id="rId24"/>
    <p:sldId id="293" r:id="rId25"/>
    <p:sldId id="294" r:id="rId26"/>
    <p:sldId id="295" r:id="rId27"/>
    <p:sldId id="296" r:id="rId28"/>
    <p:sldId id="297" r:id="rId29"/>
    <p:sldId id="298" r:id="rId30"/>
    <p:sldId id="299" r:id="rId31"/>
    <p:sldId id="300" r:id="rId32"/>
    <p:sldId id="301" r:id="rId33"/>
    <p:sldId id="302" r:id="rId34"/>
    <p:sldId id="303" r:id="rId35"/>
    <p:sldId id="304" r:id="rId36"/>
    <p:sldId id="305" r:id="rId37"/>
    <p:sldId id="306" r:id="rId38"/>
    <p:sldId id="307" r:id="rId39"/>
    <p:sldId id="308" r:id="rId40"/>
    <p:sldId id="309" r:id="rId41"/>
    <p:sldId id="310" r:id="rId42"/>
    <p:sldId id="311" r:id="rId43"/>
    <p:sldId id="312" r:id="rId44"/>
    <p:sldId id="313" r:id="rId45"/>
    <p:sldId id="314" r:id="rId46"/>
    <p:sldId id="315" r:id="rId47"/>
    <p:sldId id="316" r:id="rId48"/>
    <p:sldId id="317" r:id="rId49"/>
    <p:sldId id="318" r:id="rId50"/>
    <p:sldId id="319" r:id="rId51"/>
    <p:sldId id="320" r:id="rId52"/>
    <p:sldId id="321" r:id="rId53"/>
    <p:sldId id="322" r:id="rId54"/>
    <p:sldId id="323" r:id="rId55"/>
    <p:sldId id="324" r:id="rId56"/>
    <p:sldId id="325" r:id="rId57"/>
    <p:sldId id="326" r:id="rId58"/>
    <p:sldId id="328" r:id="rId59"/>
    <p:sldId id="329" r:id="rId60"/>
    <p:sldId id="330" r:id="rId61"/>
    <p:sldId id="327" r:id="rId62"/>
    <p:sldId id="331" r:id="rId63"/>
    <p:sldId id="332" r:id="rId64"/>
    <p:sldId id="333" r:id="rId65"/>
    <p:sldId id="334" r:id="rId66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71F5D0B-42ED-4FE8-8412-44457B4CA921}" v="169" dt="2018-05-23T17:12:20.00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0198" autoAdjust="0"/>
    <p:restoredTop sz="94896"/>
  </p:normalViewPr>
  <p:slideViewPr>
    <p:cSldViewPr snapToGrid="0">
      <p:cViewPr>
        <p:scale>
          <a:sx n="73" d="100"/>
          <a:sy n="73" d="100"/>
        </p:scale>
        <p:origin x="-126" y="-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BE68CB3-7AE0-4A05-8B42-050ADE0C8917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s-CO"/>
        </a:p>
      </dgm:t>
    </dgm:pt>
    <dgm:pt modelId="{33FAC5D7-7926-485E-BDD0-46670826CC94}">
      <dgm:prSet phldrT="[Texto]"/>
      <dgm:spPr/>
      <dgm:t>
        <a:bodyPr/>
        <a:lstStyle/>
        <a:p>
          <a:r>
            <a:rPr lang="es-CO" dirty="0" smtClean="0">
              <a:solidFill>
                <a:schemeClr val="tx1"/>
              </a:solidFill>
            </a:rPr>
            <a:t>Cargue de 4 fotografías por sesión </a:t>
          </a:r>
          <a:endParaRPr lang="es-CO" dirty="0">
            <a:solidFill>
              <a:schemeClr val="tx1"/>
            </a:solidFill>
          </a:endParaRPr>
        </a:p>
      </dgm:t>
    </dgm:pt>
    <dgm:pt modelId="{E1806F36-33AE-4FC7-A4BB-DF1E1101C7F5}" type="parTrans" cxnId="{8CC18D9D-2055-4320-A65F-ADDDAD51919B}">
      <dgm:prSet/>
      <dgm:spPr/>
      <dgm:t>
        <a:bodyPr/>
        <a:lstStyle/>
        <a:p>
          <a:endParaRPr lang="es-CO"/>
        </a:p>
      </dgm:t>
    </dgm:pt>
    <dgm:pt modelId="{9B702386-46E5-4788-B52A-6B522A60B1B5}" type="sibTrans" cxnId="{8CC18D9D-2055-4320-A65F-ADDDAD51919B}">
      <dgm:prSet/>
      <dgm:spPr/>
      <dgm:t>
        <a:bodyPr/>
        <a:lstStyle/>
        <a:p>
          <a:endParaRPr lang="es-CO"/>
        </a:p>
      </dgm:t>
    </dgm:pt>
    <dgm:pt modelId="{3972B62F-E671-4ECF-9DCD-492295745DC0}">
      <dgm:prSet phldrT="[Texto]"/>
      <dgm:spPr/>
      <dgm:t>
        <a:bodyPr/>
        <a:lstStyle/>
        <a:p>
          <a:r>
            <a:rPr lang="es-CO" dirty="0" smtClean="0">
              <a:solidFill>
                <a:schemeClr val="tx1"/>
              </a:solidFill>
            </a:rPr>
            <a:t>Listas de asistencia</a:t>
          </a:r>
        </a:p>
        <a:p>
          <a:r>
            <a:rPr lang="es-CO" dirty="0" smtClean="0">
              <a:solidFill>
                <a:schemeClr val="tx1"/>
              </a:solidFill>
            </a:rPr>
            <a:t>digital</a:t>
          </a:r>
          <a:endParaRPr lang="es-CO" dirty="0">
            <a:solidFill>
              <a:schemeClr val="tx1"/>
            </a:solidFill>
          </a:endParaRPr>
        </a:p>
      </dgm:t>
    </dgm:pt>
    <dgm:pt modelId="{4AD61CF2-6C26-4239-AA77-AF18DE6FBA7F}" type="parTrans" cxnId="{691EE99B-1BD9-48E6-B682-5F1A1AF57CC1}">
      <dgm:prSet/>
      <dgm:spPr/>
      <dgm:t>
        <a:bodyPr/>
        <a:lstStyle/>
        <a:p>
          <a:endParaRPr lang="es-CO"/>
        </a:p>
      </dgm:t>
    </dgm:pt>
    <dgm:pt modelId="{62DE30A4-6923-41A1-81DB-2EE9BD19C2C5}" type="sibTrans" cxnId="{691EE99B-1BD9-48E6-B682-5F1A1AF57CC1}">
      <dgm:prSet/>
      <dgm:spPr/>
      <dgm:t>
        <a:bodyPr/>
        <a:lstStyle/>
        <a:p>
          <a:endParaRPr lang="es-CO"/>
        </a:p>
      </dgm:t>
    </dgm:pt>
    <dgm:pt modelId="{D120EB84-EFF6-423F-B0BB-E88342E9191D}">
      <dgm:prSet phldrT="[Texto]"/>
      <dgm:spPr/>
      <dgm:t>
        <a:bodyPr/>
        <a:lstStyle/>
        <a:p>
          <a:r>
            <a:rPr lang="es-CO" dirty="0" smtClean="0">
              <a:solidFill>
                <a:schemeClr val="tx1"/>
              </a:solidFill>
            </a:rPr>
            <a:t>Avance de prototipos </a:t>
          </a:r>
          <a:endParaRPr lang="es-CO" dirty="0">
            <a:solidFill>
              <a:schemeClr val="tx1"/>
            </a:solidFill>
          </a:endParaRPr>
        </a:p>
      </dgm:t>
    </dgm:pt>
    <dgm:pt modelId="{FFD2B5A8-386B-422C-ACA5-0FCE5AFAA7F0}" type="parTrans" cxnId="{3A3CB90A-834C-4855-8BD4-BF88A8125E36}">
      <dgm:prSet/>
      <dgm:spPr/>
      <dgm:t>
        <a:bodyPr/>
        <a:lstStyle/>
        <a:p>
          <a:endParaRPr lang="es-CO"/>
        </a:p>
      </dgm:t>
    </dgm:pt>
    <dgm:pt modelId="{13B1D192-F09E-4DF0-8A80-2678BD427E12}" type="sibTrans" cxnId="{3A3CB90A-834C-4855-8BD4-BF88A8125E36}">
      <dgm:prSet/>
      <dgm:spPr/>
      <dgm:t>
        <a:bodyPr/>
        <a:lstStyle/>
        <a:p>
          <a:endParaRPr lang="es-CO"/>
        </a:p>
      </dgm:t>
    </dgm:pt>
    <dgm:pt modelId="{BB6C6A55-9748-42B0-B3AF-583C75C3E62C}">
      <dgm:prSet phldrT="[Texto]"/>
      <dgm:spPr/>
      <dgm:t>
        <a:bodyPr/>
        <a:lstStyle/>
        <a:p>
          <a:r>
            <a:rPr lang="es-CO" dirty="0" smtClean="0">
              <a:solidFill>
                <a:schemeClr val="tx1"/>
              </a:solidFill>
            </a:rPr>
            <a:t>Reporte de horas dictadas</a:t>
          </a:r>
          <a:endParaRPr lang="es-CO" dirty="0">
            <a:solidFill>
              <a:schemeClr val="tx1"/>
            </a:solidFill>
          </a:endParaRPr>
        </a:p>
      </dgm:t>
    </dgm:pt>
    <dgm:pt modelId="{1AFF182F-BFFE-4B74-9735-B2589D0AD541}" type="parTrans" cxnId="{ED605053-20B1-4B37-92F4-8F3A4D72AD00}">
      <dgm:prSet/>
      <dgm:spPr/>
      <dgm:t>
        <a:bodyPr/>
        <a:lstStyle/>
        <a:p>
          <a:endParaRPr lang="es-CO"/>
        </a:p>
      </dgm:t>
    </dgm:pt>
    <dgm:pt modelId="{62CE9D9D-3E2A-4E53-B900-8A9A23CF63D2}" type="sibTrans" cxnId="{ED605053-20B1-4B37-92F4-8F3A4D72AD00}">
      <dgm:prSet/>
      <dgm:spPr/>
      <dgm:t>
        <a:bodyPr/>
        <a:lstStyle/>
        <a:p>
          <a:endParaRPr lang="es-CO"/>
        </a:p>
      </dgm:t>
    </dgm:pt>
    <dgm:pt modelId="{C6E80897-C202-4853-9CEF-72050ACC7BE4}">
      <dgm:prSet phldrT="[Texto]"/>
      <dgm:spPr/>
      <dgm:t>
        <a:bodyPr/>
        <a:lstStyle/>
        <a:p>
          <a:r>
            <a:rPr lang="es-CO" dirty="0" smtClean="0">
              <a:solidFill>
                <a:schemeClr val="tx1"/>
              </a:solidFill>
            </a:rPr>
            <a:t>Avance de cada uno de los cursos </a:t>
          </a:r>
          <a:endParaRPr lang="es-CO" dirty="0">
            <a:solidFill>
              <a:schemeClr val="tx1"/>
            </a:solidFill>
          </a:endParaRPr>
        </a:p>
      </dgm:t>
    </dgm:pt>
    <dgm:pt modelId="{CABFE746-FC56-4B5D-95CB-B8AFD575569D}" type="parTrans" cxnId="{5F978EA2-673F-4AAE-A3A4-5B2FD7A60674}">
      <dgm:prSet/>
      <dgm:spPr/>
      <dgm:t>
        <a:bodyPr/>
        <a:lstStyle/>
        <a:p>
          <a:endParaRPr lang="es-CO"/>
        </a:p>
      </dgm:t>
    </dgm:pt>
    <dgm:pt modelId="{3AB1010E-0A6C-45ED-ABAB-3C96D69EFAD8}" type="sibTrans" cxnId="{5F978EA2-673F-4AAE-A3A4-5B2FD7A60674}">
      <dgm:prSet/>
      <dgm:spPr/>
      <dgm:t>
        <a:bodyPr/>
        <a:lstStyle/>
        <a:p>
          <a:endParaRPr lang="es-CO"/>
        </a:p>
      </dgm:t>
    </dgm:pt>
    <dgm:pt modelId="{A9D4B4AB-6BC0-418C-B43C-CEA84C2CFB5A}" type="pres">
      <dgm:prSet presAssocID="{7BE68CB3-7AE0-4A05-8B42-050ADE0C8917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s-CO"/>
        </a:p>
      </dgm:t>
    </dgm:pt>
    <dgm:pt modelId="{2186C45E-9326-4420-8534-114DB096A6A9}" type="pres">
      <dgm:prSet presAssocID="{33FAC5D7-7926-485E-BDD0-46670826CC94}" presName="node" presStyleLbl="node1" presStyleIdx="0" presStyleCnt="5" custLinFactX="8179" custLinFactNeighborX="100000" custLinFactNeighborY="-3066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22F0C82C-8FB3-44A5-B2EC-25D6F2EC70EE}" type="pres">
      <dgm:prSet presAssocID="{9B702386-46E5-4788-B52A-6B522A60B1B5}" presName="sibTrans" presStyleCnt="0"/>
      <dgm:spPr/>
    </dgm:pt>
    <dgm:pt modelId="{C27C1985-7CAE-43A6-8FCC-CADBBBB857F2}" type="pres">
      <dgm:prSet presAssocID="{3972B62F-E671-4ECF-9DCD-492295745DC0}" presName="node" presStyleLbl="node1" presStyleIdx="1" presStyleCnt="5" custLinFactX="4872" custLinFactNeighborX="100000" custLinFactNeighborY="-1022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218B2138-70C1-4F44-B703-68D43D7761B5}" type="pres">
      <dgm:prSet presAssocID="{62DE30A4-6923-41A1-81DB-2EE9BD19C2C5}" presName="sibTrans" presStyleCnt="0"/>
      <dgm:spPr/>
    </dgm:pt>
    <dgm:pt modelId="{225D0E29-91C8-4F51-95DA-8A75ACDA2DE5}" type="pres">
      <dgm:prSet presAssocID="{D120EB84-EFF6-423F-B0BB-E88342E9191D}" presName="node" presStyleLbl="node1" presStyleIdx="2" presStyleCnt="5" custLinFactY="19591" custLinFactNeighborX="-81910" custLinFactNeighborY="100000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2A0D674F-A1D2-457A-9CFE-D80B85C23D7B}" type="pres">
      <dgm:prSet presAssocID="{13B1D192-F09E-4DF0-8A80-2678BD427E12}" presName="sibTrans" presStyleCnt="0"/>
      <dgm:spPr/>
    </dgm:pt>
    <dgm:pt modelId="{D2AD07B4-E90C-4711-B0EA-A3630AA9B64D}" type="pres">
      <dgm:prSet presAssocID="{BB6C6A55-9748-42B0-B3AF-583C75C3E62C}" presName="node" presStyleLbl="node1" presStyleIdx="3" presStyleCnt="5" custLinFactX="-17751" custLinFactY="-18569" custLinFactNeighborX="-100000" custLinFactNeighborY="-100000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D65A6B58-9136-4D65-AB0E-AA63ED51510D}" type="pres">
      <dgm:prSet presAssocID="{62CE9D9D-3E2A-4E53-B900-8A9A23CF63D2}" presName="sibTrans" presStyleCnt="0"/>
      <dgm:spPr/>
    </dgm:pt>
    <dgm:pt modelId="{CD391C5D-9A52-4349-A639-B0F4E347197F}" type="pres">
      <dgm:prSet presAssocID="{C6E80897-C202-4853-9CEF-72050ACC7BE4}" presName="node" presStyleLbl="node1" presStyleIdx="4" presStyleCnt="5" custLinFactX="-36201" custLinFactNeighborX="-100000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</dgm:ptLst>
  <dgm:cxnLst>
    <dgm:cxn modelId="{8CC18D9D-2055-4320-A65F-ADDDAD51919B}" srcId="{7BE68CB3-7AE0-4A05-8B42-050ADE0C8917}" destId="{33FAC5D7-7926-485E-BDD0-46670826CC94}" srcOrd="0" destOrd="0" parTransId="{E1806F36-33AE-4FC7-A4BB-DF1E1101C7F5}" sibTransId="{9B702386-46E5-4788-B52A-6B522A60B1B5}"/>
    <dgm:cxn modelId="{83B7CCD0-DEBA-7C4A-9043-9A42612549D6}" type="presOf" srcId="{33FAC5D7-7926-485E-BDD0-46670826CC94}" destId="{2186C45E-9326-4420-8534-114DB096A6A9}" srcOrd="0" destOrd="0" presId="urn:microsoft.com/office/officeart/2005/8/layout/default"/>
    <dgm:cxn modelId="{B9D2E3FA-93F3-FA4E-9520-FCF6E848A5CC}" type="presOf" srcId="{3972B62F-E671-4ECF-9DCD-492295745DC0}" destId="{C27C1985-7CAE-43A6-8FCC-CADBBBB857F2}" srcOrd="0" destOrd="0" presId="urn:microsoft.com/office/officeart/2005/8/layout/default"/>
    <dgm:cxn modelId="{86C51DE4-AFBF-6344-A775-43E7C6429462}" type="presOf" srcId="{D120EB84-EFF6-423F-B0BB-E88342E9191D}" destId="{225D0E29-91C8-4F51-95DA-8A75ACDA2DE5}" srcOrd="0" destOrd="0" presId="urn:microsoft.com/office/officeart/2005/8/layout/default"/>
    <dgm:cxn modelId="{3A3CB90A-834C-4855-8BD4-BF88A8125E36}" srcId="{7BE68CB3-7AE0-4A05-8B42-050ADE0C8917}" destId="{D120EB84-EFF6-423F-B0BB-E88342E9191D}" srcOrd="2" destOrd="0" parTransId="{FFD2B5A8-386B-422C-ACA5-0FCE5AFAA7F0}" sibTransId="{13B1D192-F09E-4DF0-8A80-2678BD427E12}"/>
    <dgm:cxn modelId="{851BFF24-7275-2C47-9721-49052624BE22}" type="presOf" srcId="{BB6C6A55-9748-42B0-B3AF-583C75C3E62C}" destId="{D2AD07B4-E90C-4711-B0EA-A3630AA9B64D}" srcOrd="0" destOrd="0" presId="urn:microsoft.com/office/officeart/2005/8/layout/default"/>
    <dgm:cxn modelId="{ED605053-20B1-4B37-92F4-8F3A4D72AD00}" srcId="{7BE68CB3-7AE0-4A05-8B42-050ADE0C8917}" destId="{BB6C6A55-9748-42B0-B3AF-583C75C3E62C}" srcOrd="3" destOrd="0" parTransId="{1AFF182F-BFFE-4B74-9735-B2589D0AD541}" sibTransId="{62CE9D9D-3E2A-4E53-B900-8A9A23CF63D2}"/>
    <dgm:cxn modelId="{691EE99B-1BD9-48E6-B682-5F1A1AF57CC1}" srcId="{7BE68CB3-7AE0-4A05-8B42-050ADE0C8917}" destId="{3972B62F-E671-4ECF-9DCD-492295745DC0}" srcOrd="1" destOrd="0" parTransId="{4AD61CF2-6C26-4239-AA77-AF18DE6FBA7F}" sibTransId="{62DE30A4-6923-41A1-81DB-2EE9BD19C2C5}"/>
    <dgm:cxn modelId="{40E01108-FF63-4546-814A-02EDBF5B6096}" type="presOf" srcId="{C6E80897-C202-4853-9CEF-72050ACC7BE4}" destId="{CD391C5D-9A52-4349-A639-B0F4E347197F}" srcOrd="0" destOrd="0" presId="urn:microsoft.com/office/officeart/2005/8/layout/default"/>
    <dgm:cxn modelId="{A10C2C1B-DFD0-2C48-ACCC-782FE812DA4D}" type="presOf" srcId="{7BE68CB3-7AE0-4A05-8B42-050ADE0C8917}" destId="{A9D4B4AB-6BC0-418C-B43C-CEA84C2CFB5A}" srcOrd="0" destOrd="0" presId="urn:microsoft.com/office/officeart/2005/8/layout/default"/>
    <dgm:cxn modelId="{5F978EA2-673F-4AAE-A3A4-5B2FD7A60674}" srcId="{7BE68CB3-7AE0-4A05-8B42-050ADE0C8917}" destId="{C6E80897-C202-4853-9CEF-72050ACC7BE4}" srcOrd="4" destOrd="0" parTransId="{CABFE746-FC56-4B5D-95CB-B8AFD575569D}" sibTransId="{3AB1010E-0A6C-45ED-ABAB-3C96D69EFAD8}"/>
    <dgm:cxn modelId="{4B4A8EB7-3B20-EF4A-B442-671C8E08E9E6}" type="presParOf" srcId="{A9D4B4AB-6BC0-418C-B43C-CEA84C2CFB5A}" destId="{2186C45E-9326-4420-8534-114DB096A6A9}" srcOrd="0" destOrd="0" presId="urn:microsoft.com/office/officeart/2005/8/layout/default"/>
    <dgm:cxn modelId="{2EEFE4A1-924F-5D45-9CC5-10084BA105FB}" type="presParOf" srcId="{A9D4B4AB-6BC0-418C-B43C-CEA84C2CFB5A}" destId="{22F0C82C-8FB3-44A5-B2EC-25D6F2EC70EE}" srcOrd="1" destOrd="0" presId="urn:microsoft.com/office/officeart/2005/8/layout/default"/>
    <dgm:cxn modelId="{95753CA8-52CA-834B-8CFC-856EE7FA4ED9}" type="presParOf" srcId="{A9D4B4AB-6BC0-418C-B43C-CEA84C2CFB5A}" destId="{C27C1985-7CAE-43A6-8FCC-CADBBBB857F2}" srcOrd="2" destOrd="0" presId="urn:microsoft.com/office/officeart/2005/8/layout/default"/>
    <dgm:cxn modelId="{FBCCDEA3-40FA-0A4A-8A73-FC18DE535E33}" type="presParOf" srcId="{A9D4B4AB-6BC0-418C-B43C-CEA84C2CFB5A}" destId="{218B2138-70C1-4F44-B703-68D43D7761B5}" srcOrd="3" destOrd="0" presId="urn:microsoft.com/office/officeart/2005/8/layout/default"/>
    <dgm:cxn modelId="{EEA7CB8B-B187-B14D-B4BA-6B160246A732}" type="presParOf" srcId="{A9D4B4AB-6BC0-418C-B43C-CEA84C2CFB5A}" destId="{225D0E29-91C8-4F51-95DA-8A75ACDA2DE5}" srcOrd="4" destOrd="0" presId="urn:microsoft.com/office/officeart/2005/8/layout/default"/>
    <dgm:cxn modelId="{2BBC60FD-8DD7-5545-AEAF-AD36266C1EE8}" type="presParOf" srcId="{A9D4B4AB-6BC0-418C-B43C-CEA84C2CFB5A}" destId="{2A0D674F-A1D2-457A-9CFE-D80B85C23D7B}" srcOrd="5" destOrd="0" presId="urn:microsoft.com/office/officeart/2005/8/layout/default"/>
    <dgm:cxn modelId="{3C45358D-C11D-2445-A0E6-CE79D3393753}" type="presParOf" srcId="{A9D4B4AB-6BC0-418C-B43C-CEA84C2CFB5A}" destId="{D2AD07B4-E90C-4711-B0EA-A3630AA9B64D}" srcOrd="6" destOrd="0" presId="urn:microsoft.com/office/officeart/2005/8/layout/default"/>
    <dgm:cxn modelId="{DBDFC771-5207-EE43-AA37-D6790754F07F}" type="presParOf" srcId="{A9D4B4AB-6BC0-418C-B43C-CEA84C2CFB5A}" destId="{D65A6B58-9136-4D65-AB0E-AA63ED51510D}" srcOrd="7" destOrd="0" presId="urn:microsoft.com/office/officeart/2005/8/layout/default"/>
    <dgm:cxn modelId="{DE21DD42-E1E5-2C49-AE7C-C6B194CD10AF}" type="presParOf" srcId="{A9D4B4AB-6BC0-418C-B43C-CEA84C2CFB5A}" destId="{CD391C5D-9A52-4349-A639-B0F4E347197F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6789A05-3945-4D9A-808B-8EA880B4305C}" type="doc">
      <dgm:prSet loTypeId="urn:microsoft.com/office/officeart/2005/8/layout/list1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s-CO"/>
        </a:p>
      </dgm:t>
    </dgm:pt>
    <dgm:pt modelId="{3D8360C0-16D6-460D-B909-3C0D578BE2E0}">
      <dgm:prSet phldrT="[Texto]" custT="1"/>
      <dgm:spPr/>
      <dgm:t>
        <a:bodyPr/>
        <a:lstStyle/>
        <a:p>
          <a:pPr algn="just"/>
          <a:r>
            <a:rPr lang="es-CO" sz="2400" dirty="0" smtClean="0">
              <a:solidFill>
                <a:schemeClr val="tx1"/>
              </a:solidFill>
            </a:rPr>
            <a:t>Cumplimiento en tiempos y entrega de productos</a:t>
          </a:r>
          <a:endParaRPr lang="es-CO" sz="2400" dirty="0">
            <a:solidFill>
              <a:schemeClr val="tx1"/>
            </a:solidFill>
          </a:endParaRPr>
        </a:p>
      </dgm:t>
    </dgm:pt>
    <dgm:pt modelId="{2752BF5E-7AE1-4EBA-A3A7-8ADA0E172C79}" type="parTrans" cxnId="{85E93BA1-49C6-4632-9B61-0AF1BE7D2A03}">
      <dgm:prSet/>
      <dgm:spPr/>
      <dgm:t>
        <a:bodyPr/>
        <a:lstStyle/>
        <a:p>
          <a:endParaRPr lang="es-CO"/>
        </a:p>
      </dgm:t>
    </dgm:pt>
    <dgm:pt modelId="{72A2720D-0CE4-45AD-BD94-5A02CBF398D5}" type="sibTrans" cxnId="{85E93BA1-49C6-4632-9B61-0AF1BE7D2A03}">
      <dgm:prSet/>
      <dgm:spPr/>
      <dgm:t>
        <a:bodyPr/>
        <a:lstStyle/>
        <a:p>
          <a:endParaRPr lang="es-CO"/>
        </a:p>
      </dgm:t>
    </dgm:pt>
    <dgm:pt modelId="{DE1D8D09-0C69-4F62-AB34-D44DF4746796}">
      <dgm:prSet phldrT="[Texto]"/>
      <dgm:spPr/>
      <dgm:t>
        <a:bodyPr/>
        <a:lstStyle/>
        <a:p>
          <a:r>
            <a:rPr lang="es-CO" dirty="0" smtClean="0">
              <a:solidFill>
                <a:schemeClr val="tx1"/>
              </a:solidFill>
            </a:rPr>
            <a:t>Canales de comunicación- correo</a:t>
          </a:r>
          <a:endParaRPr lang="es-CO" dirty="0">
            <a:solidFill>
              <a:schemeClr val="tx1"/>
            </a:solidFill>
          </a:endParaRPr>
        </a:p>
      </dgm:t>
    </dgm:pt>
    <dgm:pt modelId="{E34A7F59-F139-4785-8241-144881B3F006}" type="parTrans" cxnId="{B48D3ED6-3EC1-4E66-8CF4-52516E7AC0E3}">
      <dgm:prSet/>
      <dgm:spPr/>
      <dgm:t>
        <a:bodyPr/>
        <a:lstStyle/>
        <a:p>
          <a:endParaRPr lang="es-CO"/>
        </a:p>
      </dgm:t>
    </dgm:pt>
    <dgm:pt modelId="{9E095CE0-E41A-440B-BA6C-8980BC654C21}" type="sibTrans" cxnId="{B48D3ED6-3EC1-4E66-8CF4-52516E7AC0E3}">
      <dgm:prSet/>
      <dgm:spPr/>
      <dgm:t>
        <a:bodyPr/>
        <a:lstStyle/>
        <a:p>
          <a:endParaRPr lang="es-CO"/>
        </a:p>
      </dgm:t>
    </dgm:pt>
    <dgm:pt modelId="{22CC0940-FE56-4AEB-896E-70CFD86CE426}">
      <dgm:prSet phldrT="[Texto]"/>
      <dgm:spPr/>
      <dgm:t>
        <a:bodyPr/>
        <a:lstStyle/>
        <a:p>
          <a:r>
            <a:rPr lang="es-CO" dirty="0" smtClean="0">
              <a:solidFill>
                <a:schemeClr val="tx1"/>
              </a:solidFill>
            </a:rPr>
            <a:t>Puntualidad</a:t>
          </a:r>
          <a:endParaRPr lang="es-CO" dirty="0">
            <a:solidFill>
              <a:schemeClr val="tx1"/>
            </a:solidFill>
          </a:endParaRPr>
        </a:p>
      </dgm:t>
    </dgm:pt>
    <dgm:pt modelId="{ADEB7392-1327-4138-86D1-6DCF08BF0D9C}" type="parTrans" cxnId="{FB70BE91-C681-4925-9C8C-299F9275F9F8}">
      <dgm:prSet/>
      <dgm:spPr/>
      <dgm:t>
        <a:bodyPr/>
        <a:lstStyle/>
        <a:p>
          <a:endParaRPr lang="es-CO"/>
        </a:p>
      </dgm:t>
    </dgm:pt>
    <dgm:pt modelId="{91EAFEE9-24E3-4A87-AE55-3CAAA7C8A9BE}" type="sibTrans" cxnId="{FB70BE91-C681-4925-9C8C-299F9275F9F8}">
      <dgm:prSet/>
      <dgm:spPr/>
      <dgm:t>
        <a:bodyPr/>
        <a:lstStyle/>
        <a:p>
          <a:endParaRPr lang="es-CO"/>
        </a:p>
      </dgm:t>
    </dgm:pt>
    <dgm:pt modelId="{5B7993EE-71DE-4DD7-BCC8-3B7138329018}" type="pres">
      <dgm:prSet presAssocID="{46789A05-3945-4D9A-808B-8EA880B4305C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s-ES_tradnl"/>
        </a:p>
      </dgm:t>
    </dgm:pt>
    <dgm:pt modelId="{8652BED5-4A76-4D8E-B691-0673FE6F8D84}" type="pres">
      <dgm:prSet presAssocID="{3D8360C0-16D6-460D-B909-3C0D578BE2E0}" presName="parentLin" presStyleCnt="0"/>
      <dgm:spPr/>
    </dgm:pt>
    <dgm:pt modelId="{15BBF372-EC56-47A7-A9F7-345775BE4657}" type="pres">
      <dgm:prSet presAssocID="{3D8360C0-16D6-460D-B909-3C0D578BE2E0}" presName="parentLeftMargin" presStyleLbl="node1" presStyleIdx="0" presStyleCnt="3"/>
      <dgm:spPr/>
      <dgm:t>
        <a:bodyPr/>
        <a:lstStyle/>
        <a:p>
          <a:endParaRPr lang="es-ES_tradnl"/>
        </a:p>
      </dgm:t>
    </dgm:pt>
    <dgm:pt modelId="{9F67710A-7D98-4D9B-B2BB-C66E98F1D998}" type="pres">
      <dgm:prSet presAssocID="{3D8360C0-16D6-460D-B909-3C0D578BE2E0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6A209E08-6087-4E71-97C0-469C205E85C6}" type="pres">
      <dgm:prSet presAssocID="{3D8360C0-16D6-460D-B909-3C0D578BE2E0}" presName="negativeSpace" presStyleCnt="0"/>
      <dgm:spPr/>
    </dgm:pt>
    <dgm:pt modelId="{3995A2D7-51EC-4B35-BCEC-A7F8EB4CAD52}" type="pres">
      <dgm:prSet presAssocID="{3D8360C0-16D6-460D-B909-3C0D578BE2E0}" presName="childText" presStyleLbl="conFgAcc1" presStyleIdx="0" presStyleCnt="3">
        <dgm:presLayoutVars>
          <dgm:bulletEnabled val="1"/>
        </dgm:presLayoutVars>
      </dgm:prSet>
      <dgm:spPr/>
    </dgm:pt>
    <dgm:pt modelId="{FB9B5C8A-44E0-44D7-8485-6D58021EF6A5}" type="pres">
      <dgm:prSet presAssocID="{72A2720D-0CE4-45AD-BD94-5A02CBF398D5}" presName="spaceBetweenRectangles" presStyleCnt="0"/>
      <dgm:spPr/>
    </dgm:pt>
    <dgm:pt modelId="{B733DE50-662B-4976-9573-285E23274280}" type="pres">
      <dgm:prSet presAssocID="{DE1D8D09-0C69-4F62-AB34-D44DF4746796}" presName="parentLin" presStyleCnt="0"/>
      <dgm:spPr/>
    </dgm:pt>
    <dgm:pt modelId="{A7E3C311-FF01-49BD-99E8-E9235B6818DE}" type="pres">
      <dgm:prSet presAssocID="{DE1D8D09-0C69-4F62-AB34-D44DF4746796}" presName="parentLeftMargin" presStyleLbl="node1" presStyleIdx="0" presStyleCnt="3"/>
      <dgm:spPr/>
      <dgm:t>
        <a:bodyPr/>
        <a:lstStyle/>
        <a:p>
          <a:endParaRPr lang="es-ES_tradnl"/>
        </a:p>
      </dgm:t>
    </dgm:pt>
    <dgm:pt modelId="{4BE8AC11-D8DE-4573-B500-6AEEEA3BA4A6}" type="pres">
      <dgm:prSet presAssocID="{DE1D8D09-0C69-4F62-AB34-D44DF4746796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2E141E21-BE5B-4AEA-A3D5-56E03FA20792}" type="pres">
      <dgm:prSet presAssocID="{DE1D8D09-0C69-4F62-AB34-D44DF4746796}" presName="negativeSpace" presStyleCnt="0"/>
      <dgm:spPr/>
    </dgm:pt>
    <dgm:pt modelId="{8CA70E74-7CCE-4440-BBB2-AA8CFE5013A8}" type="pres">
      <dgm:prSet presAssocID="{DE1D8D09-0C69-4F62-AB34-D44DF4746796}" presName="childText" presStyleLbl="conFgAcc1" presStyleIdx="1" presStyleCnt="3">
        <dgm:presLayoutVars>
          <dgm:bulletEnabled val="1"/>
        </dgm:presLayoutVars>
      </dgm:prSet>
      <dgm:spPr/>
    </dgm:pt>
    <dgm:pt modelId="{A5DC283C-12AD-4770-ABBA-199371AA075B}" type="pres">
      <dgm:prSet presAssocID="{9E095CE0-E41A-440B-BA6C-8980BC654C21}" presName="spaceBetweenRectangles" presStyleCnt="0"/>
      <dgm:spPr/>
    </dgm:pt>
    <dgm:pt modelId="{8A30E226-7970-4AE8-812D-C4E0B80D760E}" type="pres">
      <dgm:prSet presAssocID="{22CC0940-FE56-4AEB-896E-70CFD86CE426}" presName="parentLin" presStyleCnt="0"/>
      <dgm:spPr/>
    </dgm:pt>
    <dgm:pt modelId="{F8BCD42C-C9B6-4A8E-AA73-AB3AD43DD40C}" type="pres">
      <dgm:prSet presAssocID="{22CC0940-FE56-4AEB-896E-70CFD86CE426}" presName="parentLeftMargin" presStyleLbl="node1" presStyleIdx="1" presStyleCnt="3"/>
      <dgm:spPr/>
      <dgm:t>
        <a:bodyPr/>
        <a:lstStyle/>
        <a:p>
          <a:endParaRPr lang="es-ES_tradnl"/>
        </a:p>
      </dgm:t>
    </dgm:pt>
    <dgm:pt modelId="{36227BBD-64D3-4E6D-BE9E-E31022E7A352}" type="pres">
      <dgm:prSet presAssocID="{22CC0940-FE56-4AEB-896E-70CFD86CE426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ADC485EC-0768-49B7-8E22-29797C5A4488}" type="pres">
      <dgm:prSet presAssocID="{22CC0940-FE56-4AEB-896E-70CFD86CE426}" presName="negativeSpace" presStyleCnt="0"/>
      <dgm:spPr/>
    </dgm:pt>
    <dgm:pt modelId="{594BDDFA-79EB-419F-9C9E-5029B2ED5095}" type="pres">
      <dgm:prSet presAssocID="{22CC0940-FE56-4AEB-896E-70CFD86CE426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62A65BD8-AE9D-3543-A8CD-B1F1FE77D3F1}" type="presOf" srcId="{DE1D8D09-0C69-4F62-AB34-D44DF4746796}" destId="{4BE8AC11-D8DE-4573-B500-6AEEEA3BA4A6}" srcOrd="1" destOrd="0" presId="urn:microsoft.com/office/officeart/2005/8/layout/list1"/>
    <dgm:cxn modelId="{5DDCFDF1-BBD6-9443-BA40-D92B288B6BF3}" type="presOf" srcId="{22CC0940-FE56-4AEB-896E-70CFD86CE426}" destId="{F8BCD42C-C9B6-4A8E-AA73-AB3AD43DD40C}" srcOrd="0" destOrd="0" presId="urn:microsoft.com/office/officeart/2005/8/layout/list1"/>
    <dgm:cxn modelId="{F810DF84-BE03-1D43-B2BC-D40BA71A5CB3}" type="presOf" srcId="{3D8360C0-16D6-460D-B909-3C0D578BE2E0}" destId="{9F67710A-7D98-4D9B-B2BB-C66E98F1D998}" srcOrd="1" destOrd="0" presId="urn:microsoft.com/office/officeart/2005/8/layout/list1"/>
    <dgm:cxn modelId="{537989A0-D374-464C-AA67-0D08CDF4CA70}" type="presOf" srcId="{DE1D8D09-0C69-4F62-AB34-D44DF4746796}" destId="{A7E3C311-FF01-49BD-99E8-E9235B6818DE}" srcOrd="0" destOrd="0" presId="urn:microsoft.com/office/officeart/2005/8/layout/list1"/>
    <dgm:cxn modelId="{FB70BE91-C681-4925-9C8C-299F9275F9F8}" srcId="{46789A05-3945-4D9A-808B-8EA880B4305C}" destId="{22CC0940-FE56-4AEB-896E-70CFD86CE426}" srcOrd="2" destOrd="0" parTransId="{ADEB7392-1327-4138-86D1-6DCF08BF0D9C}" sibTransId="{91EAFEE9-24E3-4A87-AE55-3CAAA7C8A9BE}"/>
    <dgm:cxn modelId="{BA91DCCA-F183-1A41-9E60-F7BA80E8BB0F}" type="presOf" srcId="{22CC0940-FE56-4AEB-896E-70CFD86CE426}" destId="{36227BBD-64D3-4E6D-BE9E-E31022E7A352}" srcOrd="1" destOrd="0" presId="urn:microsoft.com/office/officeart/2005/8/layout/list1"/>
    <dgm:cxn modelId="{23C18490-077B-C64A-B8B2-9C6B1304591B}" type="presOf" srcId="{46789A05-3945-4D9A-808B-8EA880B4305C}" destId="{5B7993EE-71DE-4DD7-BCC8-3B7138329018}" srcOrd="0" destOrd="0" presId="urn:microsoft.com/office/officeart/2005/8/layout/list1"/>
    <dgm:cxn modelId="{E07D0223-8E96-034B-84F9-FA459A793A5B}" type="presOf" srcId="{3D8360C0-16D6-460D-B909-3C0D578BE2E0}" destId="{15BBF372-EC56-47A7-A9F7-345775BE4657}" srcOrd="0" destOrd="0" presId="urn:microsoft.com/office/officeart/2005/8/layout/list1"/>
    <dgm:cxn modelId="{B48D3ED6-3EC1-4E66-8CF4-52516E7AC0E3}" srcId="{46789A05-3945-4D9A-808B-8EA880B4305C}" destId="{DE1D8D09-0C69-4F62-AB34-D44DF4746796}" srcOrd="1" destOrd="0" parTransId="{E34A7F59-F139-4785-8241-144881B3F006}" sibTransId="{9E095CE0-E41A-440B-BA6C-8980BC654C21}"/>
    <dgm:cxn modelId="{85E93BA1-49C6-4632-9B61-0AF1BE7D2A03}" srcId="{46789A05-3945-4D9A-808B-8EA880B4305C}" destId="{3D8360C0-16D6-460D-B909-3C0D578BE2E0}" srcOrd="0" destOrd="0" parTransId="{2752BF5E-7AE1-4EBA-A3A7-8ADA0E172C79}" sibTransId="{72A2720D-0CE4-45AD-BD94-5A02CBF398D5}"/>
    <dgm:cxn modelId="{770A3D11-AC54-D242-9BCE-FF619BEE3A88}" type="presParOf" srcId="{5B7993EE-71DE-4DD7-BCC8-3B7138329018}" destId="{8652BED5-4A76-4D8E-B691-0673FE6F8D84}" srcOrd="0" destOrd="0" presId="urn:microsoft.com/office/officeart/2005/8/layout/list1"/>
    <dgm:cxn modelId="{D40D8AB4-69F5-0C43-A90B-53BB21B7E5ED}" type="presParOf" srcId="{8652BED5-4A76-4D8E-B691-0673FE6F8D84}" destId="{15BBF372-EC56-47A7-A9F7-345775BE4657}" srcOrd="0" destOrd="0" presId="urn:microsoft.com/office/officeart/2005/8/layout/list1"/>
    <dgm:cxn modelId="{1FA7294C-D8CF-0F46-AA40-BEB40D989224}" type="presParOf" srcId="{8652BED5-4A76-4D8E-B691-0673FE6F8D84}" destId="{9F67710A-7D98-4D9B-B2BB-C66E98F1D998}" srcOrd="1" destOrd="0" presId="urn:microsoft.com/office/officeart/2005/8/layout/list1"/>
    <dgm:cxn modelId="{475DCA62-3DEF-0D49-99AB-1F5AAE2AA89B}" type="presParOf" srcId="{5B7993EE-71DE-4DD7-BCC8-3B7138329018}" destId="{6A209E08-6087-4E71-97C0-469C205E85C6}" srcOrd="1" destOrd="0" presId="urn:microsoft.com/office/officeart/2005/8/layout/list1"/>
    <dgm:cxn modelId="{C22C66CB-B593-1D42-9285-DE3417DC2D03}" type="presParOf" srcId="{5B7993EE-71DE-4DD7-BCC8-3B7138329018}" destId="{3995A2D7-51EC-4B35-BCEC-A7F8EB4CAD52}" srcOrd="2" destOrd="0" presId="urn:microsoft.com/office/officeart/2005/8/layout/list1"/>
    <dgm:cxn modelId="{4B75E479-188C-D744-9989-42A2C7965DCA}" type="presParOf" srcId="{5B7993EE-71DE-4DD7-BCC8-3B7138329018}" destId="{FB9B5C8A-44E0-44D7-8485-6D58021EF6A5}" srcOrd="3" destOrd="0" presId="urn:microsoft.com/office/officeart/2005/8/layout/list1"/>
    <dgm:cxn modelId="{255AA5A5-BC8A-7C4A-8421-58EADE845141}" type="presParOf" srcId="{5B7993EE-71DE-4DD7-BCC8-3B7138329018}" destId="{B733DE50-662B-4976-9573-285E23274280}" srcOrd="4" destOrd="0" presId="urn:microsoft.com/office/officeart/2005/8/layout/list1"/>
    <dgm:cxn modelId="{F598660C-1A2C-894C-B5A2-9E08455E74C8}" type="presParOf" srcId="{B733DE50-662B-4976-9573-285E23274280}" destId="{A7E3C311-FF01-49BD-99E8-E9235B6818DE}" srcOrd="0" destOrd="0" presId="urn:microsoft.com/office/officeart/2005/8/layout/list1"/>
    <dgm:cxn modelId="{EFD766A8-E286-9F41-88B3-9B53B7C3D823}" type="presParOf" srcId="{B733DE50-662B-4976-9573-285E23274280}" destId="{4BE8AC11-D8DE-4573-B500-6AEEEA3BA4A6}" srcOrd="1" destOrd="0" presId="urn:microsoft.com/office/officeart/2005/8/layout/list1"/>
    <dgm:cxn modelId="{6C74BBCC-DA93-124C-836A-0E152814A5DB}" type="presParOf" srcId="{5B7993EE-71DE-4DD7-BCC8-3B7138329018}" destId="{2E141E21-BE5B-4AEA-A3D5-56E03FA20792}" srcOrd="5" destOrd="0" presId="urn:microsoft.com/office/officeart/2005/8/layout/list1"/>
    <dgm:cxn modelId="{ED5D7C7C-7130-2347-9AED-A95342039951}" type="presParOf" srcId="{5B7993EE-71DE-4DD7-BCC8-3B7138329018}" destId="{8CA70E74-7CCE-4440-BBB2-AA8CFE5013A8}" srcOrd="6" destOrd="0" presId="urn:microsoft.com/office/officeart/2005/8/layout/list1"/>
    <dgm:cxn modelId="{0CFB3E66-1E6E-044B-96FB-D5805DD39A0E}" type="presParOf" srcId="{5B7993EE-71DE-4DD7-BCC8-3B7138329018}" destId="{A5DC283C-12AD-4770-ABBA-199371AA075B}" srcOrd="7" destOrd="0" presId="urn:microsoft.com/office/officeart/2005/8/layout/list1"/>
    <dgm:cxn modelId="{1FDF84C5-5AC0-AC48-8A51-61CDD625C0EF}" type="presParOf" srcId="{5B7993EE-71DE-4DD7-BCC8-3B7138329018}" destId="{8A30E226-7970-4AE8-812D-C4E0B80D760E}" srcOrd="8" destOrd="0" presId="urn:microsoft.com/office/officeart/2005/8/layout/list1"/>
    <dgm:cxn modelId="{9FEE9D96-8898-294E-928E-99443F95C566}" type="presParOf" srcId="{8A30E226-7970-4AE8-812D-C4E0B80D760E}" destId="{F8BCD42C-C9B6-4A8E-AA73-AB3AD43DD40C}" srcOrd="0" destOrd="0" presId="urn:microsoft.com/office/officeart/2005/8/layout/list1"/>
    <dgm:cxn modelId="{7D32E7C6-E1DD-E14B-AC0D-C481FA8A4C19}" type="presParOf" srcId="{8A30E226-7970-4AE8-812D-C4E0B80D760E}" destId="{36227BBD-64D3-4E6D-BE9E-E31022E7A352}" srcOrd="1" destOrd="0" presId="urn:microsoft.com/office/officeart/2005/8/layout/list1"/>
    <dgm:cxn modelId="{5FC991CE-59A2-A040-962B-5427B9B4534A}" type="presParOf" srcId="{5B7993EE-71DE-4DD7-BCC8-3B7138329018}" destId="{ADC485EC-0768-49B7-8E22-29797C5A4488}" srcOrd="9" destOrd="0" presId="urn:microsoft.com/office/officeart/2005/8/layout/list1"/>
    <dgm:cxn modelId="{2A592A9E-3125-594C-8563-123709570783}" type="presParOf" srcId="{5B7993EE-71DE-4DD7-BCC8-3B7138329018}" destId="{594BDDFA-79EB-419F-9C9E-5029B2ED5095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273959C-F9FA-4605-ACEE-D2B407D15E1B}" type="doc">
      <dgm:prSet loTypeId="urn:microsoft.com/office/officeart/2005/8/layout/cycle1" loCatId="cycle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s-CO"/>
        </a:p>
      </dgm:t>
    </dgm:pt>
    <dgm:pt modelId="{1EA81B25-8F33-4B72-AC16-A9BA542C103C}">
      <dgm:prSet phldrT="[Texto]" custT="1"/>
      <dgm:spPr/>
      <dgm:t>
        <a:bodyPr/>
        <a:lstStyle/>
        <a:p>
          <a:r>
            <a:rPr lang="es-CO" sz="1600" dirty="0" smtClean="0"/>
            <a:t>Acompañamiento </a:t>
          </a:r>
          <a:endParaRPr lang="es-CO" sz="1600" dirty="0"/>
        </a:p>
      </dgm:t>
    </dgm:pt>
    <dgm:pt modelId="{75CC0E1B-9B70-463D-A3D8-B00D6347755E}" type="parTrans" cxnId="{D0B7E0CB-83EC-4E72-9DB2-44BE15900A55}">
      <dgm:prSet/>
      <dgm:spPr/>
      <dgm:t>
        <a:bodyPr/>
        <a:lstStyle/>
        <a:p>
          <a:endParaRPr lang="es-CO" sz="1600"/>
        </a:p>
      </dgm:t>
    </dgm:pt>
    <dgm:pt modelId="{D6ECCF39-2A3B-4860-8F30-E11D924CE1AC}" type="sibTrans" cxnId="{D0B7E0CB-83EC-4E72-9DB2-44BE15900A55}">
      <dgm:prSet/>
      <dgm:spPr/>
      <dgm:t>
        <a:bodyPr/>
        <a:lstStyle/>
        <a:p>
          <a:endParaRPr lang="es-CO" sz="1600"/>
        </a:p>
      </dgm:t>
    </dgm:pt>
    <dgm:pt modelId="{95E439BC-D9E2-45C3-AC69-CE8CB69199A1}">
      <dgm:prSet phldrT="[Texto]" custT="1"/>
      <dgm:spPr/>
      <dgm:t>
        <a:bodyPr/>
        <a:lstStyle/>
        <a:p>
          <a:r>
            <a:rPr lang="es-CO" sz="1600" dirty="0" smtClean="0"/>
            <a:t>Seguimiento en  plataforma</a:t>
          </a:r>
          <a:endParaRPr lang="es-CO" sz="1600" dirty="0"/>
        </a:p>
      </dgm:t>
    </dgm:pt>
    <dgm:pt modelId="{4B7A4E36-95E1-4EFC-8D3D-FE9A36C66BA2}" type="parTrans" cxnId="{9C2522FB-A883-4892-9649-67945C1766BA}">
      <dgm:prSet/>
      <dgm:spPr/>
      <dgm:t>
        <a:bodyPr/>
        <a:lstStyle/>
        <a:p>
          <a:endParaRPr lang="es-CO" sz="1600"/>
        </a:p>
      </dgm:t>
    </dgm:pt>
    <dgm:pt modelId="{F30B5B88-94AF-45DF-BDC5-DFA897422F15}" type="sibTrans" cxnId="{9C2522FB-A883-4892-9649-67945C1766BA}">
      <dgm:prSet/>
      <dgm:spPr/>
      <dgm:t>
        <a:bodyPr/>
        <a:lstStyle/>
        <a:p>
          <a:endParaRPr lang="es-CO" sz="1600"/>
        </a:p>
      </dgm:t>
    </dgm:pt>
    <dgm:pt modelId="{547AED49-DF22-4FE0-976C-CF5A82C9A6D3}">
      <dgm:prSet phldrT="[Texto]" custT="1"/>
      <dgm:spPr/>
      <dgm:t>
        <a:bodyPr/>
        <a:lstStyle/>
        <a:p>
          <a:r>
            <a:rPr lang="es-CO" sz="1600" dirty="0" smtClean="0"/>
            <a:t>Socialización de los beneficios del curso</a:t>
          </a:r>
          <a:endParaRPr lang="es-CO" sz="1600" dirty="0"/>
        </a:p>
      </dgm:t>
    </dgm:pt>
    <dgm:pt modelId="{DD7BEF13-9663-4733-9D5A-7A7F75DB9981}" type="parTrans" cxnId="{015E9D09-73AE-4ACB-8FB2-4F933E6CBB6A}">
      <dgm:prSet/>
      <dgm:spPr/>
      <dgm:t>
        <a:bodyPr/>
        <a:lstStyle/>
        <a:p>
          <a:endParaRPr lang="es-CO" sz="1600"/>
        </a:p>
      </dgm:t>
    </dgm:pt>
    <dgm:pt modelId="{11434241-E794-448A-924E-329563C83A0B}" type="sibTrans" cxnId="{015E9D09-73AE-4ACB-8FB2-4F933E6CBB6A}">
      <dgm:prSet/>
      <dgm:spPr/>
      <dgm:t>
        <a:bodyPr/>
        <a:lstStyle/>
        <a:p>
          <a:endParaRPr lang="es-CO" sz="1600"/>
        </a:p>
      </dgm:t>
    </dgm:pt>
    <dgm:pt modelId="{617B6C09-C87E-4862-9036-B9293F4BEF1B}">
      <dgm:prSet phldrT="[Texto]" custT="1"/>
      <dgm:spPr/>
      <dgm:t>
        <a:bodyPr/>
        <a:lstStyle/>
        <a:p>
          <a:r>
            <a:rPr lang="es-CO" sz="1600" dirty="0" smtClean="0"/>
            <a:t>Compromisos claros</a:t>
          </a:r>
          <a:endParaRPr lang="es-CO" sz="1600" dirty="0"/>
        </a:p>
      </dgm:t>
    </dgm:pt>
    <dgm:pt modelId="{8F9B0A87-44C8-4F9E-9F6A-F25DA2B953BE}" type="parTrans" cxnId="{E7027DD5-3F17-4C19-A8A8-B6540CAD6D43}">
      <dgm:prSet/>
      <dgm:spPr/>
      <dgm:t>
        <a:bodyPr/>
        <a:lstStyle/>
        <a:p>
          <a:endParaRPr lang="es-CO" sz="1600"/>
        </a:p>
      </dgm:t>
    </dgm:pt>
    <dgm:pt modelId="{7C91356D-6333-49C6-94B2-18E11B94C034}" type="sibTrans" cxnId="{E7027DD5-3F17-4C19-A8A8-B6540CAD6D43}">
      <dgm:prSet/>
      <dgm:spPr/>
      <dgm:t>
        <a:bodyPr/>
        <a:lstStyle/>
        <a:p>
          <a:endParaRPr lang="es-CO" sz="1600"/>
        </a:p>
      </dgm:t>
    </dgm:pt>
    <dgm:pt modelId="{D58F08B9-6283-47E7-8FD6-59BE01CBF44D}">
      <dgm:prSet phldrT="[Texto]" custT="1"/>
      <dgm:spPr/>
      <dgm:t>
        <a:bodyPr/>
        <a:lstStyle/>
        <a:p>
          <a:r>
            <a:rPr lang="es-CO" sz="1600" dirty="0" smtClean="0"/>
            <a:t>Motivación</a:t>
          </a:r>
          <a:endParaRPr lang="es-CO" sz="1600" dirty="0"/>
        </a:p>
      </dgm:t>
    </dgm:pt>
    <dgm:pt modelId="{48011598-0F74-489B-ACC8-BA911EFF397A}" type="parTrans" cxnId="{85BF8DF1-2F64-4BCC-A92F-E8F572497CDC}">
      <dgm:prSet/>
      <dgm:spPr/>
      <dgm:t>
        <a:bodyPr/>
        <a:lstStyle/>
        <a:p>
          <a:endParaRPr lang="es-CO" sz="1600"/>
        </a:p>
      </dgm:t>
    </dgm:pt>
    <dgm:pt modelId="{71CF814E-0A1F-4C32-962E-725F361DE5F3}" type="sibTrans" cxnId="{85BF8DF1-2F64-4BCC-A92F-E8F572497CDC}">
      <dgm:prSet/>
      <dgm:spPr/>
      <dgm:t>
        <a:bodyPr/>
        <a:lstStyle/>
        <a:p>
          <a:endParaRPr lang="es-CO" sz="1600"/>
        </a:p>
      </dgm:t>
    </dgm:pt>
    <dgm:pt modelId="{ACF23D86-F72E-45D6-9314-948780B90469}" type="pres">
      <dgm:prSet presAssocID="{C273959C-F9FA-4605-ACEE-D2B407D15E1B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s-CO"/>
        </a:p>
      </dgm:t>
    </dgm:pt>
    <dgm:pt modelId="{AB46F238-EA89-403C-899A-E3D85764F3DE}" type="pres">
      <dgm:prSet presAssocID="{1EA81B25-8F33-4B72-AC16-A9BA542C103C}" presName="dummy" presStyleCnt="0"/>
      <dgm:spPr/>
    </dgm:pt>
    <dgm:pt modelId="{8D538642-0279-4AE0-A397-6683C829F33E}" type="pres">
      <dgm:prSet presAssocID="{1EA81B25-8F33-4B72-AC16-A9BA542C103C}" presName="node" presStyleLbl="revTx" presStyleIdx="0" presStyleCnt="5" custScaleX="178468" custRadScaleRad="107117" custRadScaleInc="34498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F0F20738-F30C-431F-A10F-7A7E0E40BB12}" type="pres">
      <dgm:prSet presAssocID="{D6ECCF39-2A3B-4860-8F30-E11D924CE1AC}" presName="sibTrans" presStyleLbl="node1" presStyleIdx="0" presStyleCnt="5"/>
      <dgm:spPr/>
      <dgm:t>
        <a:bodyPr/>
        <a:lstStyle/>
        <a:p>
          <a:endParaRPr lang="es-CO"/>
        </a:p>
      </dgm:t>
    </dgm:pt>
    <dgm:pt modelId="{356018E4-9377-4916-B2CD-03072D98C6A7}" type="pres">
      <dgm:prSet presAssocID="{95E439BC-D9E2-45C3-AC69-CE8CB69199A1}" presName="dummy" presStyleCnt="0"/>
      <dgm:spPr/>
    </dgm:pt>
    <dgm:pt modelId="{308C878E-26F9-4A8F-8C98-EB9D7A57AF11}" type="pres">
      <dgm:prSet presAssocID="{95E439BC-D9E2-45C3-AC69-CE8CB69199A1}" presName="node" presStyleLbl="revTx" presStyleIdx="1" presStyleCnt="5" custScaleX="152876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B335131E-F8E9-4E24-86E8-F7A49B43D8FF}" type="pres">
      <dgm:prSet presAssocID="{F30B5B88-94AF-45DF-BDC5-DFA897422F15}" presName="sibTrans" presStyleLbl="node1" presStyleIdx="1" presStyleCnt="5"/>
      <dgm:spPr/>
      <dgm:t>
        <a:bodyPr/>
        <a:lstStyle/>
        <a:p>
          <a:endParaRPr lang="es-CO"/>
        </a:p>
      </dgm:t>
    </dgm:pt>
    <dgm:pt modelId="{8EEEB797-8D23-4B16-BD6F-7887F09A972D}" type="pres">
      <dgm:prSet presAssocID="{547AED49-DF22-4FE0-976C-CF5A82C9A6D3}" presName="dummy" presStyleCnt="0"/>
      <dgm:spPr/>
    </dgm:pt>
    <dgm:pt modelId="{5EC7E3F5-07EF-47E3-A3D8-DF2F319B69F2}" type="pres">
      <dgm:prSet presAssocID="{547AED49-DF22-4FE0-976C-CF5A82C9A6D3}" presName="node" presStyleLbl="revTx" presStyleIdx="2" presStyleCnt="5" custScaleX="159384" custRadScaleRad="99434" custRadScaleInc="-17545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B6E469EA-3871-40B0-B5F7-39A6A119BAB6}" type="pres">
      <dgm:prSet presAssocID="{11434241-E794-448A-924E-329563C83A0B}" presName="sibTrans" presStyleLbl="node1" presStyleIdx="2" presStyleCnt="5"/>
      <dgm:spPr/>
      <dgm:t>
        <a:bodyPr/>
        <a:lstStyle/>
        <a:p>
          <a:endParaRPr lang="es-CO"/>
        </a:p>
      </dgm:t>
    </dgm:pt>
    <dgm:pt modelId="{F41B5DE0-4BC4-470B-845C-BB93C88FD09E}" type="pres">
      <dgm:prSet presAssocID="{617B6C09-C87E-4862-9036-B9293F4BEF1B}" presName="dummy" presStyleCnt="0"/>
      <dgm:spPr/>
    </dgm:pt>
    <dgm:pt modelId="{4BED0ECB-7878-486D-A1E9-325350C67D1A}" type="pres">
      <dgm:prSet presAssocID="{617B6C09-C87E-4862-9036-B9293F4BEF1B}" presName="node" presStyleLbl="revTx" presStyleIdx="3" presStyleCnt="5" custScaleX="173118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80B734DB-BCFF-4487-B920-A7B7CDADB616}" type="pres">
      <dgm:prSet presAssocID="{7C91356D-6333-49C6-94B2-18E11B94C034}" presName="sibTrans" presStyleLbl="node1" presStyleIdx="3" presStyleCnt="5"/>
      <dgm:spPr/>
      <dgm:t>
        <a:bodyPr/>
        <a:lstStyle/>
        <a:p>
          <a:endParaRPr lang="es-CO"/>
        </a:p>
      </dgm:t>
    </dgm:pt>
    <dgm:pt modelId="{C95E02C0-4C09-4AFB-8E09-4A1FE34DF19A}" type="pres">
      <dgm:prSet presAssocID="{D58F08B9-6283-47E7-8FD6-59BE01CBF44D}" presName="dummy" presStyleCnt="0"/>
      <dgm:spPr/>
    </dgm:pt>
    <dgm:pt modelId="{A72FD614-B406-4694-9386-14A3496F3B60}" type="pres">
      <dgm:prSet presAssocID="{D58F08B9-6283-47E7-8FD6-59BE01CBF44D}" presName="node" presStyleLbl="revTx" presStyleIdx="4" presStyleCnt="5" custScaleX="209443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5CA44E74-10AE-4B25-80E4-8A596DC8B89B}" type="pres">
      <dgm:prSet presAssocID="{71CF814E-0A1F-4C32-962E-725F361DE5F3}" presName="sibTrans" presStyleLbl="node1" presStyleIdx="4" presStyleCnt="5" custAng="412947" custScaleX="214428" custScaleY="104733" custLinFactNeighborX="-5233" custLinFactNeighborY="7850"/>
      <dgm:spPr/>
      <dgm:t>
        <a:bodyPr/>
        <a:lstStyle/>
        <a:p>
          <a:endParaRPr lang="es-CO"/>
        </a:p>
      </dgm:t>
    </dgm:pt>
  </dgm:ptLst>
  <dgm:cxnLst>
    <dgm:cxn modelId="{DCB8EBF9-77A5-7C4D-9917-0A89746C9ED8}" type="presOf" srcId="{D6ECCF39-2A3B-4860-8F30-E11D924CE1AC}" destId="{F0F20738-F30C-431F-A10F-7A7E0E40BB12}" srcOrd="0" destOrd="0" presId="urn:microsoft.com/office/officeart/2005/8/layout/cycle1"/>
    <dgm:cxn modelId="{3D8DF471-300D-4041-8B14-616FFA0C77E6}" type="presOf" srcId="{11434241-E794-448A-924E-329563C83A0B}" destId="{B6E469EA-3871-40B0-B5F7-39A6A119BAB6}" srcOrd="0" destOrd="0" presId="urn:microsoft.com/office/officeart/2005/8/layout/cycle1"/>
    <dgm:cxn modelId="{85BF8DF1-2F64-4BCC-A92F-E8F572497CDC}" srcId="{C273959C-F9FA-4605-ACEE-D2B407D15E1B}" destId="{D58F08B9-6283-47E7-8FD6-59BE01CBF44D}" srcOrd="4" destOrd="0" parTransId="{48011598-0F74-489B-ACC8-BA911EFF397A}" sibTransId="{71CF814E-0A1F-4C32-962E-725F361DE5F3}"/>
    <dgm:cxn modelId="{A99F04AD-4CD8-FA44-B10F-8DEFE682A222}" type="presOf" srcId="{71CF814E-0A1F-4C32-962E-725F361DE5F3}" destId="{5CA44E74-10AE-4B25-80E4-8A596DC8B89B}" srcOrd="0" destOrd="0" presId="urn:microsoft.com/office/officeart/2005/8/layout/cycle1"/>
    <dgm:cxn modelId="{C76EFFA6-81AA-DC4C-B0CA-CC70E71EF832}" type="presOf" srcId="{F30B5B88-94AF-45DF-BDC5-DFA897422F15}" destId="{B335131E-F8E9-4E24-86E8-F7A49B43D8FF}" srcOrd="0" destOrd="0" presId="urn:microsoft.com/office/officeart/2005/8/layout/cycle1"/>
    <dgm:cxn modelId="{53EE5A7A-8258-1641-8222-F75D1A24C920}" type="presOf" srcId="{1EA81B25-8F33-4B72-AC16-A9BA542C103C}" destId="{8D538642-0279-4AE0-A397-6683C829F33E}" srcOrd="0" destOrd="0" presId="urn:microsoft.com/office/officeart/2005/8/layout/cycle1"/>
    <dgm:cxn modelId="{E7027DD5-3F17-4C19-A8A8-B6540CAD6D43}" srcId="{C273959C-F9FA-4605-ACEE-D2B407D15E1B}" destId="{617B6C09-C87E-4862-9036-B9293F4BEF1B}" srcOrd="3" destOrd="0" parTransId="{8F9B0A87-44C8-4F9E-9F6A-F25DA2B953BE}" sibTransId="{7C91356D-6333-49C6-94B2-18E11B94C034}"/>
    <dgm:cxn modelId="{0141EDC4-D58E-9F4A-9E6F-205619CF2DEB}" type="presOf" srcId="{7C91356D-6333-49C6-94B2-18E11B94C034}" destId="{80B734DB-BCFF-4487-B920-A7B7CDADB616}" srcOrd="0" destOrd="0" presId="urn:microsoft.com/office/officeart/2005/8/layout/cycle1"/>
    <dgm:cxn modelId="{4073DA4E-6A43-F447-9536-67563E30EBA0}" type="presOf" srcId="{95E439BC-D9E2-45C3-AC69-CE8CB69199A1}" destId="{308C878E-26F9-4A8F-8C98-EB9D7A57AF11}" srcOrd="0" destOrd="0" presId="urn:microsoft.com/office/officeart/2005/8/layout/cycle1"/>
    <dgm:cxn modelId="{015E9D09-73AE-4ACB-8FB2-4F933E6CBB6A}" srcId="{C273959C-F9FA-4605-ACEE-D2B407D15E1B}" destId="{547AED49-DF22-4FE0-976C-CF5A82C9A6D3}" srcOrd="2" destOrd="0" parTransId="{DD7BEF13-9663-4733-9D5A-7A7F75DB9981}" sibTransId="{11434241-E794-448A-924E-329563C83A0B}"/>
    <dgm:cxn modelId="{D0B7E0CB-83EC-4E72-9DB2-44BE15900A55}" srcId="{C273959C-F9FA-4605-ACEE-D2B407D15E1B}" destId="{1EA81B25-8F33-4B72-AC16-A9BA542C103C}" srcOrd="0" destOrd="0" parTransId="{75CC0E1B-9B70-463D-A3D8-B00D6347755E}" sibTransId="{D6ECCF39-2A3B-4860-8F30-E11D924CE1AC}"/>
    <dgm:cxn modelId="{9C2522FB-A883-4892-9649-67945C1766BA}" srcId="{C273959C-F9FA-4605-ACEE-D2B407D15E1B}" destId="{95E439BC-D9E2-45C3-AC69-CE8CB69199A1}" srcOrd="1" destOrd="0" parTransId="{4B7A4E36-95E1-4EFC-8D3D-FE9A36C66BA2}" sibTransId="{F30B5B88-94AF-45DF-BDC5-DFA897422F15}"/>
    <dgm:cxn modelId="{F59DFF1A-131F-804B-AAE3-500DCEDB74AC}" type="presOf" srcId="{D58F08B9-6283-47E7-8FD6-59BE01CBF44D}" destId="{A72FD614-B406-4694-9386-14A3496F3B60}" srcOrd="0" destOrd="0" presId="urn:microsoft.com/office/officeart/2005/8/layout/cycle1"/>
    <dgm:cxn modelId="{9D3F35F1-D2CA-E541-B0A9-BEF50453DE4A}" type="presOf" srcId="{547AED49-DF22-4FE0-976C-CF5A82C9A6D3}" destId="{5EC7E3F5-07EF-47E3-A3D8-DF2F319B69F2}" srcOrd="0" destOrd="0" presId="urn:microsoft.com/office/officeart/2005/8/layout/cycle1"/>
    <dgm:cxn modelId="{F0826A93-7214-DD40-B78D-D5869B34080D}" type="presOf" srcId="{617B6C09-C87E-4862-9036-B9293F4BEF1B}" destId="{4BED0ECB-7878-486D-A1E9-325350C67D1A}" srcOrd="0" destOrd="0" presId="urn:microsoft.com/office/officeart/2005/8/layout/cycle1"/>
    <dgm:cxn modelId="{7645AA3C-F40E-C746-864C-FE4933B083D0}" type="presOf" srcId="{C273959C-F9FA-4605-ACEE-D2B407D15E1B}" destId="{ACF23D86-F72E-45D6-9314-948780B90469}" srcOrd="0" destOrd="0" presId="urn:microsoft.com/office/officeart/2005/8/layout/cycle1"/>
    <dgm:cxn modelId="{400D1AC6-6555-394D-9B12-E01B88109DC2}" type="presParOf" srcId="{ACF23D86-F72E-45D6-9314-948780B90469}" destId="{AB46F238-EA89-403C-899A-E3D85764F3DE}" srcOrd="0" destOrd="0" presId="urn:microsoft.com/office/officeart/2005/8/layout/cycle1"/>
    <dgm:cxn modelId="{D15744AC-61AC-B346-B9F8-E69C82007C48}" type="presParOf" srcId="{ACF23D86-F72E-45D6-9314-948780B90469}" destId="{8D538642-0279-4AE0-A397-6683C829F33E}" srcOrd="1" destOrd="0" presId="urn:microsoft.com/office/officeart/2005/8/layout/cycle1"/>
    <dgm:cxn modelId="{E93C87A8-3DB2-9842-8328-4BF8DF95ED1E}" type="presParOf" srcId="{ACF23D86-F72E-45D6-9314-948780B90469}" destId="{F0F20738-F30C-431F-A10F-7A7E0E40BB12}" srcOrd="2" destOrd="0" presId="urn:microsoft.com/office/officeart/2005/8/layout/cycle1"/>
    <dgm:cxn modelId="{C74C7CA9-C19D-4247-A718-8081DBDDED46}" type="presParOf" srcId="{ACF23D86-F72E-45D6-9314-948780B90469}" destId="{356018E4-9377-4916-B2CD-03072D98C6A7}" srcOrd="3" destOrd="0" presId="urn:microsoft.com/office/officeart/2005/8/layout/cycle1"/>
    <dgm:cxn modelId="{3D3A64FB-BFD9-C04B-9DEC-37B5F66DA69F}" type="presParOf" srcId="{ACF23D86-F72E-45D6-9314-948780B90469}" destId="{308C878E-26F9-4A8F-8C98-EB9D7A57AF11}" srcOrd="4" destOrd="0" presId="urn:microsoft.com/office/officeart/2005/8/layout/cycle1"/>
    <dgm:cxn modelId="{D5E616F2-5C8C-7A43-B797-55784D658672}" type="presParOf" srcId="{ACF23D86-F72E-45D6-9314-948780B90469}" destId="{B335131E-F8E9-4E24-86E8-F7A49B43D8FF}" srcOrd="5" destOrd="0" presId="urn:microsoft.com/office/officeart/2005/8/layout/cycle1"/>
    <dgm:cxn modelId="{FAA0481E-B2BC-7D44-A0F1-1CE1FA7E858A}" type="presParOf" srcId="{ACF23D86-F72E-45D6-9314-948780B90469}" destId="{8EEEB797-8D23-4B16-BD6F-7887F09A972D}" srcOrd="6" destOrd="0" presId="urn:microsoft.com/office/officeart/2005/8/layout/cycle1"/>
    <dgm:cxn modelId="{1B59FC5F-0036-7143-A5F2-7D4EF40FB240}" type="presParOf" srcId="{ACF23D86-F72E-45D6-9314-948780B90469}" destId="{5EC7E3F5-07EF-47E3-A3D8-DF2F319B69F2}" srcOrd="7" destOrd="0" presId="urn:microsoft.com/office/officeart/2005/8/layout/cycle1"/>
    <dgm:cxn modelId="{54D96D29-31B6-3C43-A343-A65A3F194E81}" type="presParOf" srcId="{ACF23D86-F72E-45D6-9314-948780B90469}" destId="{B6E469EA-3871-40B0-B5F7-39A6A119BAB6}" srcOrd="8" destOrd="0" presId="urn:microsoft.com/office/officeart/2005/8/layout/cycle1"/>
    <dgm:cxn modelId="{5976B5F7-C0EF-7A45-A6A5-C58729D4143B}" type="presParOf" srcId="{ACF23D86-F72E-45D6-9314-948780B90469}" destId="{F41B5DE0-4BC4-470B-845C-BB93C88FD09E}" srcOrd="9" destOrd="0" presId="urn:microsoft.com/office/officeart/2005/8/layout/cycle1"/>
    <dgm:cxn modelId="{C227883D-6286-AC4F-A7FC-2D8CB01CC596}" type="presParOf" srcId="{ACF23D86-F72E-45D6-9314-948780B90469}" destId="{4BED0ECB-7878-486D-A1E9-325350C67D1A}" srcOrd="10" destOrd="0" presId="urn:microsoft.com/office/officeart/2005/8/layout/cycle1"/>
    <dgm:cxn modelId="{B79EBF25-3E74-9B47-B84C-05A8891308A9}" type="presParOf" srcId="{ACF23D86-F72E-45D6-9314-948780B90469}" destId="{80B734DB-BCFF-4487-B920-A7B7CDADB616}" srcOrd="11" destOrd="0" presId="urn:microsoft.com/office/officeart/2005/8/layout/cycle1"/>
    <dgm:cxn modelId="{ABE3D0BC-AD9F-114B-BC0E-71DFD48295E8}" type="presParOf" srcId="{ACF23D86-F72E-45D6-9314-948780B90469}" destId="{C95E02C0-4C09-4AFB-8E09-4A1FE34DF19A}" srcOrd="12" destOrd="0" presId="urn:microsoft.com/office/officeart/2005/8/layout/cycle1"/>
    <dgm:cxn modelId="{EC4F8501-DF7E-044D-9666-096E5F521C24}" type="presParOf" srcId="{ACF23D86-F72E-45D6-9314-948780B90469}" destId="{A72FD614-B406-4694-9386-14A3496F3B60}" srcOrd="13" destOrd="0" presId="urn:microsoft.com/office/officeart/2005/8/layout/cycle1"/>
    <dgm:cxn modelId="{C9CE587E-CB21-D541-88CE-6ACD2E54FC93}" type="presParOf" srcId="{ACF23D86-F72E-45D6-9314-948780B90469}" destId="{5CA44E74-10AE-4B25-80E4-8A596DC8B89B}" srcOrd="14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86C45E-9326-4420-8534-114DB096A6A9}">
      <dsp:nvSpPr>
        <dsp:cNvPr id="0" name=""/>
        <dsp:cNvSpPr/>
      </dsp:nvSpPr>
      <dsp:spPr>
        <a:xfrm>
          <a:off x="2209489" y="131992"/>
          <a:ext cx="2042438" cy="122546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2200" kern="1200" dirty="0" smtClean="0">
              <a:solidFill>
                <a:schemeClr val="tx1"/>
              </a:solidFill>
            </a:rPr>
            <a:t>Cargue de 4 fotografías por sesión </a:t>
          </a:r>
          <a:endParaRPr lang="es-CO" sz="2200" kern="1200" dirty="0">
            <a:solidFill>
              <a:schemeClr val="tx1"/>
            </a:solidFill>
          </a:endParaRPr>
        </a:p>
      </dsp:txBody>
      <dsp:txXfrm>
        <a:off x="2209489" y="131992"/>
        <a:ext cx="2042438" cy="1225463"/>
      </dsp:txXfrm>
    </dsp:sp>
    <dsp:sp modelId="{C27C1985-7CAE-43A6-8FCC-CADBBBB857F2}">
      <dsp:nvSpPr>
        <dsp:cNvPr id="0" name=""/>
        <dsp:cNvSpPr/>
      </dsp:nvSpPr>
      <dsp:spPr>
        <a:xfrm>
          <a:off x="4388628" y="157040"/>
          <a:ext cx="2042438" cy="1225463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2200" kern="1200" dirty="0" smtClean="0">
              <a:solidFill>
                <a:schemeClr val="tx1"/>
              </a:solidFill>
            </a:rPr>
            <a:t>Listas de asistencia</a:t>
          </a:r>
        </a:p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2200" kern="1200" dirty="0" smtClean="0">
              <a:solidFill>
                <a:schemeClr val="tx1"/>
              </a:solidFill>
            </a:rPr>
            <a:t>digital</a:t>
          </a:r>
          <a:endParaRPr lang="es-CO" sz="2200" kern="1200" dirty="0">
            <a:solidFill>
              <a:schemeClr val="tx1"/>
            </a:solidFill>
          </a:endParaRPr>
        </a:p>
      </dsp:txBody>
      <dsp:txXfrm>
        <a:off x="4388628" y="157040"/>
        <a:ext cx="2042438" cy="1225463"/>
      </dsp:txXfrm>
    </dsp:sp>
    <dsp:sp modelId="{225D0E29-91C8-4F51-95DA-8A75ACDA2DE5}">
      <dsp:nvSpPr>
        <dsp:cNvPr id="0" name=""/>
        <dsp:cNvSpPr/>
      </dsp:nvSpPr>
      <dsp:spPr>
        <a:xfrm>
          <a:off x="2820403" y="1635108"/>
          <a:ext cx="2042438" cy="1225463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2200" kern="1200" dirty="0" smtClean="0">
              <a:solidFill>
                <a:schemeClr val="tx1"/>
              </a:solidFill>
            </a:rPr>
            <a:t>Avance de prototipos </a:t>
          </a:r>
          <a:endParaRPr lang="es-CO" sz="2200" kern="1200" dirty="0">
            <a:solidFill>
              <a:schemeClr val="tx1"/>
            </a:solidFill>
          </a:endParaRPr>
        </a:p>
      </dsp:txBody>
      <dsp:txXfrm>
        <a:off x="2820403" y="1635108"/>
        <a:ext cx="2042438" cy="1225463"/>
      </dsp:txXfrm>
    </dsp:sp>
    <dsp:sp modelId="{D2AD07B4-E90C-4711-B0EA-A3630AA9B64D}">
      <dsp:nvSpPr>
        <dsp:cNvPr id="0" name=""/>
        <dsp:cNvSpPr/>
      </dsp:nvSpPr>
      <dsp:spPr>
        <a:xfrm>
          <a:off x="0" y="146252"/>
          <a:ext cx="2042438" cy="1225463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2200" kern="1200" dirty="0" smtClean="0">
              <a:solidFill>
                <a:schemeClr val="tx1"/>
              </a:solidFill>
            </a:rPr>
            <a:t>Reporte de horas dictadas</a:t>
          </a:r>
          <a:endParaRPr lang="es-CO" sz="2200" kern="1200" dirty="0">
            <a:solidFill>
              <a:schemeClr val="tx1"/>
            </a:solidFill>
          </a:endParaRPr>
        </a:p>
      </dsp:txBody>
      <dsp:txXfrm>
        <a:off x="0" y="146252"/>
        <a:ext cx="2042438" cy="1225463"/>
      </dsp:txXfrm>
    </dsp:sp>
    <dsp:sp modelId="{CD391C5D-9A52-4349-A639-B0F4E347197F}">
      <dsp:nvSpPr>
        <dsp:cNvPr id="0" name=""/>
        <dsp:cNvSpPr/>
      </dsp:nvSpPr>
      <dsp:spPr>
        <a:xfrm>
          <a:off x="588201" y="1599271"/>
          <a:ext cx="2042438" cy="1225463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2200" kern="1200" dirty="0" smtClean="0">
              <a:solidFill>
                <a:schemeClr val="tx1"/>
              </a:solidFill>
            </a:rPr>
            <a:t>Avance de cada uno de los cursos </a:t>
          </a:r>
          <a:endParaRPr lang="es-CO" sz="2200" kern="1200" dirty="0">
            <a:solidFill>
              <a:schemeClr val="tx1"/>
            </a:solidFill>
          </a:endParaRPr>
        </a:p>
      </dsp:txBody>
      <dsp:txXfrm>
        <a:off x="588201" y="1599271"/>
        <a:ext cx="2042438" cy="122546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95A2D7-51EC-4B35-BCEC-A7F8EB4CAD52}">
      <dsp:nvSpPr>
        <dsp:cNvPr id="0" name=""/>
        <dsp:cNvSpPr/>
      </dsp:nvSpPr>
      <dsp:spPr>
        <a:xfrm>
          <a:off x="0" y="749682"/>
          <a:ext cx="7177070" cy="655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F67710A-7D98-4D9B-B2BB-C66E98F1D998}">
      <dsp:nvSpPr>
        <dsp:cNvPr id="0" name=""/>
        <dsp:cNvSpPr/>
      </dsp:nvSpPr>
      <dsp:spPr>
        <a:xfrm>
          <a:off x="358853" y="365922"/>
          <a:ext cx="5023949" cy="76752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9893" tIns="0" rIns="189893" bIns="0" numCol="1" spcCol="1270" anchor="ctr" anchorCtr="0">
          <a:noAutofit/>
        </a:bodyPr>
        <a:lstStyle/>
        <a:p>
          <a:pPr lvl="0" algn="just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2400" kern="1200" dirty="0" smtClean="0">
              <a:solidFill>
                <a:schemeClr val="tx1"/>
              </a:solidFill>
            </a:rPr>
            <a:t>Cumplimiento en tiempos y entrega de productos</a:t>
          </a:r>
          <a:endParaRPr lang="es-CO" sz="2400" kern="1200" dirty="0">
            <a:solidFill>
              <a:schemeClr val="tx1"/>
            </a:solidFill>
          </a:endParaRPr>
        </a:p>
      </dsp:txBody>
      <dsp:txXfrm>
        <a:off x="396320" y="403389"/>
        <a:ext cx="4949015" cy="692586"/>
      </dsp:txXfrm>
    </dsp:sp>
    <dsp:sp modelId="{8CA70E74-7CCE-4440-BBB2-AA8CFE5013A8}">
      <dsp:nvSpPr>
        <dsp:cNvPr id="0" name=""/>
        <dsp:cNvSpPr/>
      </dsp:nvSpPr>
      <dsp:spPr>
        <a:xfrm>
          <a:off x="0" y="1929042"/>
          <a:ext cx="7177070" cy="655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BE8AC11-D8DE-4573-B500-6AEEEA3BA4A6}">
      <dsp:nvSpPr>
        <dsp:cNvPr id="0" name=""/>
        <dsp:cNvSpPr/>
      </dsp:nvSpPr>
      <dsp:spPr>
        <a:xfrm>
          <a:off x="358853" y="1545283"/>
          <a:ext cx="5023949" cy="76752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9893" tIns="0" rIns="189893" bIns="0" numCol="1" spcCol="1270" anchor="ctr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2600" kern="1200" dirty="0" smtClean="0">
              <a:solidFill>
                <a:schemeClr val="tx1"/>
              </a:solidFill>
            </a:rPr>
            <a:t>Canales de comunicación- correo</a:t>
          </a:r>
          <a:endParaRPr lang="es-CO" sz="2600" kern="1200" dirty="0">
            <a:solidFill>
              <a:schemeClr val="tx1"/>
            </a:solidFill>
          </a:endParaRPr>
        </a:p>
      </dsp:txBody>
      <dsp:txXfrm>
        <a:off x="396320" y="1582750"/>
        <a:ext cx="4949015" cy="692586"/>
      </dsp:txXfrm>
    </dsp:sp>
    <dsp:sp modelId="{594BDDFA-79EB-419F-9C9E-5029B2ED5095}">
      <dsp:nvSpPr>
        <dsp:cNvPr id="0" name=""/>
        <dsp:cNvSpPr/>
      </dsp:nvSpPr>
      <dsp:spPr>
        <a:xfrm>
          <a:off x="0" y="3108403"/>
          <a:ext cx="7177070" cy="655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6227BBD-64D3-4E6D-BE9E-E31022E7A352}">
      <dsp:nvSpPr>
        <dsp:cNvPr id="0" name=""/>
        <dsp:cNvSpPr/>
      </dsp:nvSpPr>
      <dsp:spPr>
        <a:xfrm>
          <a:off x="358853" y="2724643"/>
          <a:ext cx="5023949" cy="76752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9893" tIns="0" rIns="189893" bIns="0" numCol="1" spcCol="1270" anchor="ctr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2600" kern="1200" dirty="0" smtClean="0">
              <a:solidFill>
                <a:schemeClr val="tx1"/>
              </a:solidFill>
            </a:rPr>
            <a:t>Puntualidad</a:t>
          </a:r>
          <a:endParaRPr lang="es-CO" sz="2600" kern="1200" dirty="0">
            <a:solidFill>
              <a:schemeClr val="tx1"/>
            </a:solidFill>
          </a:endParaRPr>
        </a:p>
      </dsp:txBody>
      <dsp:txXfrm>
        <a:off x="396320" y="2762110"/>
        <a:ext cx="4949015" cy="69258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D538642-0279-4AE0-A397-6683C829F33E}">
      <dsp:nvSpPr>
        <dsp:cNvPr id="0" name=""/>
        <dsp:cNvSpPr/>
      </dsp:nvSpPr>
      <dsp:spPr>
        <a:xfrm>
          <a:off x="3722165" y="87755"/>
          <a:ext cx="1593702" cy="8929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600" kern="1200" dirty="0" smtClean="0"/>
            <a:t>Acompañamiento </a:t>
          </a:r>
          <a:endParaRPr lang="es-CO" sz="1600" kern="1200" dirty="0"/>
        </a:p>
      </dsp:txBody>
      <dsp:txXfrm>
        <a:off x="3722165" y="87755"/>
        <a:ext cx="1593702" cy="892990"/>
      </dsp:txXfrm>
    </dsp:sp>
    <dsp:sp modelId="{F0F20738-F30C-431F-A10F-7A7E0E40BB12}">
      <dsp:nvSpPr>
        <dsp:cNvPr id="0" name=""/>
        <dsp:cNvSpPr/>
      </dsp:nvSpPr>
      <dsp:spPr>
        <a:xfrm>
          <a:off x="1751760" y="-233070"/>
          <a:ext cx="3351104" cy="3351104"/>
        </a:xfrm>
        <a:prstGeom prst="circularArrow">
          <a:avLst>
            <a:gd name="adj1" fmla="val 5196"/>
            <a:gd name="adj2" fmla="val 335631"/>
            <a:gd name="adj3" fmla="val 233539"/>
            <a:gd name="adj4" fmla="val 20514513"/>
            <a:gd name="adj5" fmla="val 6062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8C878E-26F9-4A8F-8C98-EB9D7A57AF11}">
      <dsp:nvSpPr>
        <dsp:cNvPr id="0" name=""/>
        <dsp:cNvSpPr/>
      </dsp:nvSpPr>
      <dsp:spPr>
        <a:xfrm>
          <a:off x="4138585" y="1687538"/>
          <a:ext cx="1365168" cy="8929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600" kern="1200" dirty="0" smtClean="0"/>
            <a:t>Seguimiento en  plataforma</a:t>
          </a:r>
          <a:endParaRPr lang="es-CO" sz="1600" kern="1200" dirty="0"/>
        </a:p>
      </dsp:txBody>
      <dsp:txXfrm>
        <a:off x="4138585" y="1687538"/>
        <a:ext cx="1365168" cy="892990"/>
      </dsp:txXfrm>
    </dsp:sp>
    <dsp:sp modelId="{B335131E-F8E9-4E24-86E8-F7A49B43D8FF}">
      <dsp:nvSpPr>
        <dsp:cNvPr id="0" name=""/>
        <dsp:cNvSpPr/>
      </dsp:nvSpPr>
      <dsp:spPr>
        <a:xfrm>
          <a:off x="1747625" y="-21625"/>
          <a:ext cx="3351104" cy="3351104"/>
        </a:xfrm>
        <a:prstGeom prst="circularArrow">
          <a:avLst>
            <a:gd name="adj1" fmla="val 5196"/>
            <a:gd name="adj2" fmla="val 335631"/>
            <a:gd name="adj3" fmla="val 3100244"/>
            <a:gd name="adj4" fmla="val 2312898"/>
            <a:gd name="adj5" fmla="val 6062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EC7E3F5-07EF-47E3-A3D8-DF2F319B69F2}">
      <dsp:nvSpPr>
        <dsp:cNvPr id="0" name=""/>
        <dsp:cNvSpPr/>
      </dsp:nvSpPr>
      <dsp:spPr>
        <a:xfrm>
          <a:off x="2803954" y="2702559"/>
          <a:ext cx="1423283" cy="8929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600" kern="1200" dirty="0" smtClean="0"/>
            <a:t>Socialización de los beneficios del curso</a:t>
          </a:r>
          <a:endParaRPr lang="es-CO" sz="1600" kern="1200" dirty="0"/>
        </a:p>
      </dsp:txBody>
      <dsp:txXfrm>
        <a:off x="2803954" y="2702559"/>
        <a:ext cx="1423283" cy="892990"/>
      </dsp:txXfrm>
    </dsp:sp>
    <dsp:sp modelId="{B6E469EA-3871-40B0-B5F7-39A6A119BAB6}">
      <dsp:nvSpPr>
        <dsp:cNvPr id="0" name=""/>
        <dsp:cNvSpPr/>
      </dsp:nvSpPr>
      <dsp:spPr>
        <a:xfrm>
          <a:off x="1720601" y="-14987"/>
          <a:ext cx="3351104" cy="3351104"/>
        </a:xfrm>
        <a:prstGeom prst="circularArrow">
          <a:avLst>
            <a:gd name="adj1" fmla="val 5196"/>
            <a:gd name="adj2" fmla="val 335631"/>
            <a:gd name="adj3" fmla="val 8171050"/>
            <a:gd name="adj4" fmla="val 6808225"/>
            <a:gd name="adj5" fmla="val 6062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ED0ECB-7878-486D-A1E9-325350C67D1A}">
      <dsp:nvSpPr>
        <dsp:cNvPr id="0" name=""/>
        <dsp:cNvSpPr/>
      </dsp:nvSpPr>
      <dsp:spPr>
        <a:xfrm>
          <a:off x="1219939" y="1687538"/>
          <a:ext cx="1545927" cy="8929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600" kern="1200" dirty="0" smtClean="0"/>
            <a:t>Compromisos claros</a:t>
          </a:r>
          <a:endParaRPr lang="es-CO" sz="1600" kern="1200" dirty="0"/>
        </a:p>
      </dsp:txBody>
      <dsp:txXfrm>
        <a:off x="1219939" y="1687538"/>
        <a:ext cx="1545927" cy="892990"/>
      </dsp:txXfrm>
    </dsp:sp>
    <dsp:sp modelId="{80B734DB-BCFF-4487-B920-A7B7CDADB616}">
      <dsp:nvSpPr>
        <dsp:cNvPr id="0" name=""/>
        <dsp:cNvSpPr/>
      </dsp:nvSpPr>
      <dsp:spPr>
        <a:xfrm>
          <a:off x="1731484" y="-998"/>
          <a:ext cx="3351104" cy="3351104"/>
        </a:xfrm>
        <a:prstGeom prst="circularArrow">
          <a:avLst>
            <a:gd name="adj1" fmla="val 5196"/>
            <a:gd name="adj2" fmla="val 335631"/>
            <a:gd name="adj3" fmla="val 12299135"/>
            <a:gd name="adj4" fmla="val 10769979"/>
            <a:gd name="adj5" fmla="val 6062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2FD614-B406-4694-9386-14A3496F3B60}">
      <dsp:nvSpPr>
        <dsp:cNvPr id="0" name=""/>
        <dsp:cNvSpPr/>
      </dsp:nvSpPr>
      <dsp:spPr>
        <a:xfrm>
          <a:off x="1597900" y="25124"/>
          <a:ext cx="1870306" cy="8929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600" kern="1200" dirty="0" smtClean="0"/>
            <a:t>Motivación</a:t>
          </a:r>
          <a:endParaRPr lang="es-CO" sz="1600" kern="1200" dirty="0"/>
        </a:p>
      </dsp:txBody>
      <dsp:txXfrm>
        <a:off x="1597900" y="25124"/>
        <a:ext cx="1870306" cy="892990"/>
      </dsp:txXfrm>
    </dsp:sp>
    <dsp:sp modelId="{5CA44E74-10AE-4B25-80E4-8A596DC8B89B}">
      <dsp:nvSpPr>
        <dsp:cNvPr id="0" name=""/>
        <dsp:cNvSpPr/>
      </dsp:nvSpPr>
      <dsp:spPr>
        <a:xfrm rot="412947">
          <a:off x="249496" y="78754"/>
          <a:ext cx="7185705" cy="3509711"/>
        </a:xfrm>
        <a:prstGeom prst="circularArrow">
          <a:avLst>
            <a:gd name="adj1" fmla="val 5196"/>
            <a:gd name="adj2" fmla="val 335631"/>
            <a:gd name="adj3" fmla="val 15176480"/>
            <a:gd name="adj4" fmla="val 14898682"/>
            <a:gd name="adj5" fmla="val 6062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 dirty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09C039-7A1D-E849-91C4-1F0C84CB47C0}" type="datetimeFigureOut">
              <a:rPr lang="es-ES_tradnl" smtClean="0"/>
              <a:t>01/06/2018</a:t>
            </a:fld>
            <a:endParaRPr lang="es-ES_tradnl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_tradnl" dirty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328B6B-4BF4-9748-BA1C-0739604D46C5}" type="slidenum">
              <a:rPr lang="es-ES_tradnl" smtClean="0"/>
              <a:t>‹Nº›</a:t>
            </a:fld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4787054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888527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3" name="Shape 17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966897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3" name="Shape 17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920679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3" name="Shape 17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727555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0" name="Shape 9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592398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8" name="Shape 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52663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7" name="Shape 13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899144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6" name="Shape 14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413566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5" name="Shape 15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665861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4" name="Shape 1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6234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3" name="Shape 17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980274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3" name="Shape 17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295664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E100FFD8-F06A-4E8B-845C-09E13D07E6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xmlns="" id="{F5CEE187-5D0E-4807-ACD4-01DC8F46D6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xmlns="" id="{817EC7B2-BC8A-4506-A104-D693F766D6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3C543-6FB9-4807-9E76-A2C2B51105FA}" type="datetimeFigureOut">
              <a:rPr lang="es-CO" smtClean="0"/>
              <a:t>01/06/2018</a:t>
            </a:fld>
            <a:endParaRPr lang="es-CO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xmlns="" id="{6C899968-BB71-43DD-968D-17A72D253E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xmlns="" id="{1B64A033-94B2-4ADA-AE99-3169DD724B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37B4B-92C8-4BFF-BC8A-0195A1CDB117}" type="slidenum">
              <a:rPr lang="es-CO" smtClean="0"/>
              <a:t>‹Nº›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41105441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313AFDF7-80BF-4A66-B4B4-D67CB41D6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xmlns="" id="{56321B3B-051A-44D8-AE97-82AABA2169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xmlns="" id="{2E1C291B-EC26-4F11-B172-E82E58F2FF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3C543-6FB9-4807-9E76-A2C2B51105FA}" type="datetimeFigureOut">
              <a:rPr lang="es-CO" smtClean="0"/>
              <a:t>01/06/2018</a:t>
            </a:fld>
            <a:endParaRPr lang="es-CO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xmlns="" id="{9020CCD2-3A3B-4ACC-98B3-976D6139AC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xmlns="" id="{D360438F-87D3-4009-BF22-505DE19DCC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37B4B-92C8-4BFF-BC8A-0195A1CDB117}" type="slidenum">
              <a:rPr lang="es-CO" smtClean="0"/>
              <a:t>‹Nº›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8978821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xmlns="" id="{4ACEA3B2-CF5D-417A-BC32-9DD80F48F52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xmlns="" id="{9468E105-3E6A-4B66-873B-5C00B598C8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xmlns="" id="{7CA1B7B7-3B18-44FC-A35C-B90734D725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3C543-6FB9-4807-9E76-A2C2B51105FA}" type="datetimeFigureOut">
              <a:rPr lang="es-CO" smtClean="0"/>
              <a:t>01/06/2018</a:t>
            </a:fld>
            <a:endParaRPr lang="es-CO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xmlns="" id="{9CE8ABD8-3ABE-4A09-8B57-4A20F2D929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xmlns="" id="{1478C726-4DFE-4929-ACF3-434B9EE3C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37B4B-92C8-4BFF-BC8A-0195A1CDB117}" type="slidenum">
              <a:rPr lang="es-CO" smtClean="0"/>
              <a:t>‹Nº›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9123126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BACCA60F-D1C8-46EA-8B9C-50882BD5E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xmlns="" id="{37EE2B79-F408-4155-905E-0B56BEB7B0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xmlns="" id="{B4D7028E-E556-4B2E-900F-94DD6F1341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3C543-6FB9-4807-9E76-A2C2B51105FA}" type="datetimeFigureOut">
              <a:rPr lang="es-CO" smtClean="0"/>
              <a:t>01/06/2018</a:t>
            </a:fld>
            <a:endParaRPr lang="es-CO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xmlns="" id="{8554BAAE-DC24-47F9-B97A-9A4B419103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xmlns="" id="{915AA32B-0339-4CCF-85FE-DC34D3F05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37B4B-92C8-4BFF-BC8A-0195A1CDB117}" type="slidenum">
              <a:rPr lang="es-CO" smtClean="0"/>
              <a:t>‹Nº›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12112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6C4CB5C7-CA6D-4668-9FC2-32EB744286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xmlns="" id="{3AAB7657-6F3E-4C90-90E4-4815DF3F9B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xmlns="" id="{F448769A-458D-4DE5-AC40-5A952BDA8E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3C543-6FB9-4807-9E76-A2C2B51105FA}" type="datetimeFigureOut">
              <a:rPr lang="es-CO" smtClean="0"/>
              <a:t>01/06/2018</a:t>
            </a:fld>
            <a:endParaRPr lang="es-CO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xmlns="" id="{91E1FCAE-AC1D-4CF9-B125-ADD6285414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xmlns="" id="{80DD73C3-49A3-494C-89CB-BAC7C6AEBF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37B4B-92C8-4BFF-BC8A-0195A1CDB117}" type="slidenum">
              <a:rPr lang="es-CO" smtClean="0"/>
              <a:t>‹Nº›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5348936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A642D48C-51C3-4A87-A278-3B8826C25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xmlns="" id="{8B6DBEDA-EA71-4528-BC30-9B9C6F0128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xmlns="" id="{39FAE34F-1377-4A23-BCE9-273CCCAF29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xmlns="" id="{7A890BF0-C97E-41F1-B3D5-B5984571B6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3C543-6FB9-4807-9E76-A2C2B51105FA}" type="datetimeFigureOut">
              <a:rPr lang="es-CO" smtClean="0"/>
              <a:t>01/06/2018</a:t>
            </a:fld>
            <a:endParaRPr lang="es-CO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xmlns="" id="{DEC0F332-8FCF-44A2-9335-888DDEF6CA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xmlns="" id="{D326BFD6-3886-4A9D-BBFC-011341703E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37B4B-92C8-4BFF-BC8A-0195A1CDB117}" type="slidenum">
              <a:rPr lang="es-CO" smtClean="0"/>
              <a:t>‹Nº›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0736630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8E38B176-AA1A-432F-BC08-43712A2A5A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xmlns="" id="{771880E2-04B7-4973-9CE0-78777DD972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xmlns="" id="{51CE24B2-C3BF-4571-BA14-362868FCC7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xmlns="" id="{A6B10F02-65D9-41E2-B41B-F4C01D1F28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xmlns="" id="{AA80F8CF-FA6E-4F6B-A564-5DB21CD5FC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xmlns="" id="{1F2B8011-A8F1-400E-9353-E4BA1F0871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3C543-6FB9-4807-9E76-A2C2B51105FA}" type="datetimeFigureOut">
              <a:rPr lang="es-CO" smtClean="0"/>
              <a:t>01/06/2018</a:t>
            </a:fld>
            <a:endParaRPr lang="es-CO" dirty="0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xmlns="" id="{32A325A6-25EB-42C8-9C33-04C833FF10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xmlns="" id="{9400A76D-7D00-4910-9D9C-ED3414676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37B4B-92C8-4BFF-BC8A-0195A1CDB117}" type="slidenum">
              <a:rPr lang="es-CO" smtClean="0"/>
              <a:t>‹Nº›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1304590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772EA329-9262-4536-8813-325F51AC1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xmlns="" id="{5BCD8C71-D61B-4C08-80E3-257CB4807A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3C543-6FB9-4807-9E76-A2C2B51105FA}" type="datetimeFigureOut">
              <a:rPr lang="es-CO" smtClean="0"/>
              <a:t>01/06/2018</a:t>
            </a:fld>
            <a:endParaRPr lang="es-CO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xmlns="" id="{DAB58FAA-4991-4A43-979D-C60634C4A1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xmlns="" id="{4FD22D42-168F-46AB-B463-BDDCFAA118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37B4B-92C8-4BFF-BC8A-0195A1CDB117}" type="slidenum">
              <a:rPr lang="es-CO" smtClean="0"/>
              <a:t>‹Nº›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8382547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xmlns="" id="{0DEFA5D7-93C7-4C8D-8B66-747F9DD5D7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3C543-6FB9-4807-9E76-A2C2B51105FA}" type="datetimeFigureOut">
              <a:rPr lang="es-CO" smtClean="0"/>
              <a:t>01/06/2018</a:t>
            </a:fld>
            <a:endParaRPr lang="es-CO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xmlns="" id="{439CC1C6-775C-4008-9319-6A866AA23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xmlns="" id="{37A928F5-13A7-49AB-A445-47BFEE7715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37B4B-92C8-4BFF-BC8A-0195A1CDB117}" type="slidenum">
              <a:rPr lang="es-CO" smtClean="0"/>
              <a:t>‹Nº›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41687786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6F9182C9-F9B3-4B3E-927B-BC585C1832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xmlns="" id="{2FCE03FA-2061-4B2E-8A1C-ABD6512A5A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xmlns="" id="{89565BB3-6C9B-4D0F-8A14-3F8A4AE813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xmlns="" id="{79A5CDC9-EDE4-4E63-86EF-13348131D0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3C543-6FB9-4807-9E76-A2C2B51105FA}" type="datetimeFigureOut">
              <a:rPr lang="es-CO" smtClean="0"/>
              <a:t>01/06/2018</a:t>
            </a:fld>
            <a:endParaRPr lang="es-CO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xmlns="" id="{FA444545-B041-4FB5-978A-4C73B31DC0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xmlns="" id="{F21BC180-EF05-46E7-8DD4-2CD539A86C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37B4B-92C8-4BFF-BC8A-0195A1CDB117}" type="slidenum">
              <a:rPr lang="es-CO" smtClean="0"/>
              <a:t>‹Nº›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5651326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5D8B4422-D47A-49F7-AE1F-252A0ABB9B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xmlns="" id="{3B8701AC-5177-4FDC-B0A8-69958FDD94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xmlns="" id="{0808CC53-B4FF-4583-9929-DBE75165C1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xmlns="" id="{B47EDC3F-6DC6-4C47-B4F0-B2EDAE43CA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3C543-6FB9-4807-9E76-A2C2B51105FA}" type="datetimeFigureOut">
              <a:rPr lang="es-CO" smtClean="0"/>
              <a:t>01/06/2018</a:t>
            </a:fld>
            <a:endParaRPr lang="es-CO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xmlns="" id="{35043F06-6FDE-4388-A0B1-D6318DB88A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xmlns="" id="{2B2E3E10-E87B-439B-9AD5-44BBC1393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37B4B-92C8-4BFF-BC8A-0195A1CDB117}" type="slidenum">
              <a:rPr lang="es-CO" smtClean="0"/>
              <a:t>‹Nº›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7308324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39000"/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xmlns="" id="{F1DB27A8-3CB1-486C-9420-C24E52A10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xmlns="" id="{44C1019D-5696-463C-8E2E-89BFB94FAB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xmlns="" id="{B9318727-9115-4619-B7A1-8A53B0A303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3C543-6FB9-4807-9E76-A2C2B51105FA}" type="datetimeFigureOut">
              <a:rPr lang="es-CO" smtClean="0"/>
              <a:t>01/06/2018</a:t>
            </a:fld>
            <a:endParaRPr lang="es-CO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xmlns="" id="{908BA7A5-2605-4A60-8E66-345C4FB7C8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xmlns="" id="{6EFC5292-C70F-4E50-924E-F6F6A2F9D3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037B4B-92C8-4BFF-BC8A-0195A1CDB117}" type="slidenum">
              <a:rPr lang="es-CO" smtClean="0"/>
              <a:t>‹Nº›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2143890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mailto:apoyosistemas@fedesoft.org" TargetMode="External"/><Relationship Id="rId2" Type="http://schemas.openxmlformats.org/officeDocument/2006/relationships/hyperlink" Target="mailto:lidersistemas@fedesoft.org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://fede-gestor-evaluaciones-front.herokuapp.com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mailto:apoyosoporte2@fedesoft.org" TargetMode="External"/><Relationship Id="rId2" Type="http://schemas.openxmlformats.org/officeDocument/2006/relationships/hyperlink" Target="mailto:lidersoporte@fedesoft.org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://fede-gestor-evaluaciones-front.herokuapp.com/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3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://fede-gestor-evaluaciones-front.herokuapp.com/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mailto:yulieth.erazo@bdguidance.com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emf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7" Type="http://schemas.openxmlformats.org/officeDocument/2006/relationships/image" Target="../media/image45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jpeg"/><Relationship Id="rId5" Type="http://schemas.openxmlformats.org/officeDocument/2006/relationships/image" Target="../media/image43.jpeg"/><Relationship Id="rId4" Type="http://schemas.openxmlformats.org/officeDocument/2006/relationships/image" Target="../media/image42.jpe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  <a:extLst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xmlns="" id="{3013D3BF-0E80-43C9-AB2B-80B8262FBB16}"/>
              </a:ext>
            </a:extLst>
          </p:cNvPr>
          <p:cNvSpPr txBox="1"/>
          <p:nvPr/>
        </p:nvSpPr>
        <p:spPr>
          <a:xfrm>
            <a:off x="674492" y="2863121"/>
            <a:ext cx="10843017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4800" b="1" dirty="0" smtClean="0">
                <a:solidFill>
                  <a:schemeClr val="accent1">
                    <a:lumMod val="75000"/>
                  </a:schemeClr>
                </a:solidFill>
                <a:latin typeface="Century Gothic" panose="020B0502020202020204" pitchFamily="34" charset="0"/>
              </a:rPr>
              <a:t>Capacitacion formadores Generación </a:t>
            </a:r>
            <a:r>
              <a:rPr lang="es-MX" sz="4800" b="1" dirty="0">
                <a:solidFill>
                  <a:schemeClr val="accent1">
                    <a:lumMod val="75000"/>
                  </a:schemeClr>
                </a:solidFill>
                <a:latin typeface="Century Gothic" panose="020B0502020202020204" pitchFamily="34" charset="0"/>
              </a:rPr>
              <a:t>de capacidades en el Ecosistema Digital de Bogotá</a:t>
            </a:r>
            <a:r>
              <a:rPr lang="es-MX" sz="6600" dirty="0">
                <a:solidFill>
                  <a:schemeClr val="accent1">
                    <a:lumMod val="75000"/>
                  </a:schemeClr>
                </a:solidFill>
                <a:latin typeface="Century Gothic" panose="020B0502020202020204" pitchFamily="34" charset="0"/>
              </a:rPr>
              <a:t/>
            </a:r>
            <a:br>
              <a:rPr lang="es-MX" sz="6600" dirty="0">
                <a:solidFill>
                  <a:schemeClr val="accent1">
                    <a:lumMod val="75000"/>
                  </a:schemeClr>
                </a:solidFill>
                <a:latin typeface="Century Gothic" panose="020B0502020202020204" pitchFamily="34" charset="0"/>
              </a:rPr>
            </a:br>
            <a:r>
              <a:rPr lang="es-MX" sz="3200" dirty="0">
                <a:solidFill>
                  <a:schemeClr val="accent1">
                    <a:lumMod val="75000"/>
                  </a:schemeClr>
                </a:solidFill>
                <a:latin typeface="Century Gothic" panose="020B0502020202020204" pitchFamily="34" charset="0"/>
              </a:rPr>
              <a:t>Formación especializada TI</a:t>
            </a:r>
            <a:endParaRPr lang="es-CO" sz="6600" dirty="0">
              <a:solidFill>
                <a:schemeClr val="accent1">
                  <a:lumMod val="75000"/>
                </a:schemeClr>
              </a:solidFill>
              <a:latin typeface="Century Gothic" panose="020B0502020202020204" pitchFamily="34" charset="0"/>
            </a:endParaRP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xmlns="" id="{12E5CFAF-CEAF-4753-B6F3-4951B3DB68F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2460" y="692860"/>
            <a:ext cx="3845104" cy="2170261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xmlns="" id="{496711F9-7BAF-4609-9C0E-75A86988F8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491" y="5735845"/>
            <a:ext cx="10843018" cy="858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753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 txBox="1"/>
          <p:nvPr/>
        </p:nvSpPr>
        <p:spPr>
          <a:xfrm>
            <a:off x="331303" y="137707"/>
            <a:ext cx="6506700" cy="9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800" dirty="0">
                <a:solidFill>
                  <a:srgbClr val="8DA9DB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Generación de capacidades en el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800" dirty="0">
                <a:solidFill>
                  <a:srgbClr val="8DA9DB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Ecosistema Digital de Bogotá</a:t>
            </a:r>
            <a:endParaRPr dirty="0"/>
          </a:p>
        </p:txBody>
      </p:sp>
      <p:sp>
        <p:nvSpPr>
          <p:cNvPr id="167" name="Shape 167"/>
          <p:cNvSpPr txBox="1"/>
          <p:nvPr/>
        </p:nvSpPr>
        <p:spPr>
          <a:xfrm>
            <a:off x="838200" y="1658633"/>
            <a:ext cx="10515600" cy="4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MX" sz="3600" dirty="0">
                <a:solidFill>
                  <a:srgbClr val="8DA9DB"/>
                </a:solidFill>
                <a:latin typeface="Roboto Medium"/>
                <a:ea typeface="Roboto Medium"/>
                <a:cs typeface="Roboto Medium"/>
                <a:sym typeface="Roboto Medium"/>
              </a:rPr>
              <a:t>Prototipo Avanzado</a:t>
            </a:r>
            <a:endParaRPr sz="3600" dirty="0">
              <a:solidFill>
                <a:srgbClr val="8DA9DB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68" name="Shape 16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78148" y="0"/>
            <a:ext cx="2682548" cy="1734349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Shape 169"/>
          <p:cNvSpPr txBox="1"/>
          <p:nvPr/>
        </p:nvSpPr>
        <p:spPr>
          <a:xfrm>
            <a:off x="838200" y="2457075"/>
            <a:ext cx="8957400" cy="22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E8AE2"/>
              </a:buClr>
              <a:buSzPts val="1800"/>
              <a:buFont typeface="Roboto Light"/>
              <a:buChar char="-"/>
            </a:pPr>
            <a:r>
              <a:rPr lang="es-MX" sz="1800" dirty="0">
                <a:solidFill>
                  <a:srgbClr val="2E8AE2"/>
                </a:solidFill>
                <a:latin typeface="Roboto Light"/>
                <a:ea typeface="Roboto Light"/>
                <a:cs typeface="Roboto Light"/>
                <a:sym typeface="Roboto Light"/>
              </a:rPr>
              <a:t>Conexión</a:t>
            </a:r>
            <a:r>
              <a:rPr lang="es-MX" sz="1800" dirty="0">
                <a:solidFill>
                  <a:schemeClr val="dk1"/>
                </a:solidFill>
              </a:rPr>
              <a:t> </a:t>
            </a:r>
            <a:r>
              <a:rPr lang="es-MX" sz="1800" dirty="0">
                <a:solidFill>
                  <a:srgbClr val="2E8AE2"/>
                </a:solidFill>
                <a:latin typeface="Roboto Light"/>
                <a:ea typeface="Roboto Light"/>
                <a:cs typeface="Roboto Light"/>
                <a:sym typeface="Roboto Light"/>
              </a:rPr>
              <a:t>Backend</a:t>
            </a:r>
            <a:r>
              <a:rPr lang="es-MX" sz="1800" dirty="0">
                <a:solidFill>
                  <a:srgbClr val="2E8AE2"/>
                </a:solidFill>
                <a:latin typeface="Roboto Light"/>
                <a:ea typeface="Roboto Light"/>
                <a:cs typeface="Roboto Light"/>
                <a:sym typeface="Roboto Light"/>
              </a:rPr>
              <a:t> - </a:t>
            </a:r>
            <a:r>
              <a:rPr lang="es-MX" sz="1800" dirty="0">
                <a:solidFill>
                  <a:srgbClr val="2E8AE2"/>
                </a:solidFill>
                <a:latin typeface="Roboto Light"/>
                <a:ea typeface="Roboto Light"/>
                <a:cs typeface="Roboto Light"/>
                <a:sym typeface="Roboto Light"/>
              </a:rPr>
              <a:t>FrontEnd</a:t>
            </a:r>
            <a:endParaRPr sz="1800" dirty="0">
              <a:solidFill>
                <a:srgbClr val="2E8AE2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E8AE2"/>
              </a:buClr>
              <a:buSzPts val="1800"/>
              <a:buFont typeface="Roboto Light"/>
              <a:buChar char="-"/>
            </a:pPr>
            <a:r>
              <a:rPr lang="es-MX" sz="1800" dirty="0">
                <a:solidFill>
                  <a:srgbClr val="2E8AE2"/>
                </a:solidFill>
                <a:latin typeface="Roboto Light"/>
                <a:ea typeface="Roboto Light"/>
                <a:cs typeface="Roboto Light"/>
                <a:sym typeface="Roboto Light"/>
              </a:rPr>
              <a:t>Prototipo Funcional</a:t>
            </a:r>
            <a:endParaRPr sz="1800" dirty="0">
              <a:solidFill>
                <a:srgbClr val="2E8AE2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E8AE2"/>
              </a:buClr>
              <a:buSzPts val="1800"/>
              <a:buFont typeface="Roboto Light"/>
              <a:buChar char="-"/>
            </a:pPr>
            <a:r>
              <a:rPr lang="es-MX" sz="1800" dirty="0">
                <a:solidFill>
                  <a:srgbClr val="2E8AE2"/>
                </a:solidFill>
                <a:latin typeface="Roboto Light"/>
                <a:ea typeface="Roboto Light"/>
                <a:cs typeface="Roboto Light"/>
                <a:sym typeface="Roboto Light"/>
              </a:rPr>
              <a:t>Desarrollo Beta</a:t>
            </a:r>
            <a:endParaRPr sz="1800" dirty="0">
              <a:solidFill>
                <a:srgbClr val="2E8AE2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E8AE2"/>
              </a:buClr>
              <a:buSzPts val="1800"/>
              <a:buFont typeface="Roboto Light"/>
              <a:buChar char="-"/>
            </a:pPr>
            <a:r>
              <a:rPr lang="es-MX" sz="1800" dirty="0">
                <a:solidFill>
                  <a:srgbClr val="2E8AE2"/>
                </a:solidFill>
                <a:latin typeface="Roboto Light"/>
                <a:ea typeface="Roboto Light"/>
                <a:cs typeface="Roboto Light"/>
                <a:sym typeface="Roboto Light"/>
              </a:rPr>
              <a:t>Despliegue de datos Google Cloud</a:t>
            </a:r>
            <a:endParaRPr sz="1800" dirty="0">
              <a:solidFill>
                <a:srgbClr val="2E8AE2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70" name="Shape 1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47000" y="1658625"/>
            <a:ext cx="3528325" cy="43392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848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 txBox="1"/>
          <p:nvPr/>
        </p:nvSpPr>
        <p:spPr>
          <a:xfrm>
            <a:off x="331303" y="137707"/>
            <a:ext cx="6506700" cy="9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800" dirty="0">
                <a:solidFill>
                  <a:srgbClr val="8DA9DB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Generación de capacidades en el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800" dirty="0">
                <a:solidFill>
                  <a:srgbClr val="8DA9DB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Ecosistema Digital de Bogotá</a:t>
            </a:r>
            <a:endParaRPr dirty="0"/>
          </a:p>
        </p:txBody>
      </p:sp>
      <p:sp>
        <p:nvSpPr>
          <p:cNvPr id="176" name="Shape 176"/>
          <p:cNvSpPr txBox="1"/>
          <p:nvPr/>
        </p:nvSpPr>
        <p:spPr>
          <a:xfrm>
            <a:off x="838200" y="1658633"/>
            <a:ext cx="10515600" cy="4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MX" sz="3600" dirty="0">
                <a:solidFill>
                  <a:srgbClr val="8DA9DB"/>
                </a:solidFill>
                <a:latin typeface="Roboto Medium"/>
                <a:ea typeface="Roboto Medium"/>
                <a:cs typeface="Roboto Medium"/>
                <a:sym typeface="Roboto Medium"/>
              </a:rPr>
              <a:t>Desarrollo de Aplicaciones híbridas</a:t>
            </a:r>
            <a:endParaRPr sz="3600" dirty="0">
              <a:solidFill>
                <a:srgbClr val="8DA9DB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77" name="Shape 17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78148" y="0"/>
            <a:ext cx="2682548" cy="1734349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Shape 178"/>
          <p:cNvSpPr txBox="1"/>
          <p:nvPr/>
        </p:nvSpPr>
        <p:spPr>
          <a:xfrm>
            <a:off x="585550" y="2453350"/>
            <a:ext cx="8957400" cy="22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E8AE2"/>
              </a:buClr>
              <a:buSzPts val="1800"/>
              <a:buFont typeface="Roboto Light"/>
              <a:buChar char="-"/>
            </a:pPr>
            <a:r>
              <a:rPr lang="es-MX" sz="1800" dirty="0">
                <a:solidFill>
                  <a:srgbClr val="2E8AE2"/>
                </a:solidFill>
                <a:latin typeface="Roboto Light"/>
                <a:ea typeface="Roboto Light"/>
                <a:cs typeface="Roboto Light"/>
                <a:sym typeface="Roboto Light"/>
              </a:rPr>
              <a:t>Typescript</a:t>
            </a:r>
            <a:endParaRPr sz="1800" dirty="0">
              <a:solidFill>
                <a:srgbClr val="2E8AE2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E8AE2"/>
              </a:buClr>
              <a:buSzPts val="1800"/>
              <a:buFont typeface="Roboto Light"/>
              <a:buChar char="-"/>
            </a:pPr>
            <a:r>
              <a:rPr lang="es-MX" sz="1800" dirty="0">
                <a:solidFill>
                  <a:srgbClr val="2E8AE2"/>
                </a:solidFill>
                <a:latin typeface="Roboto Light"/>
                <a:ea typeface="Roboto Light"/>
                <a:cs typeface="Roboto Light"/>
                <a:sym typeface="Roboto Light"/>
              </a:rPr>
              <a:t>Ionic</a:t>
            </a:r>
            <a:r>
              <a:rPr lang="es-MX" sz="1800" dirty="0">
                <a:solidFill>
                  <a:srgbClr val="2E8AE2"/>
                </a:solidFill>
                <a:latin typeface="Roboto Light"/>
                <a:ea typeface="Roboto Light"/>
                <a:cs typeface="Roboto Light"/>
                <a:sym typeface="Roboto Light"/>
              </a:rPr>
              <a:t> 3 – Angular 5</a:t>
            </a:r>
            <a:endParaRPr sz="1800" dirty="0">
              <a:solidFill>
                <a:srgbClr val="2E8AE2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E8AE2"/>
              </a:buClr>
              <a:buSzPts val="1800"/>
              <a:buFont typeface="Roboto Light"/>
              <a:buChar char="-"/>
            </a:pPr>
            <a:r>
              <a:rPr lang="es-MX" sz="1800" dirty="0">
                <a:solidFill>
                  <a:srgbClr val="2E8AE2"/>
                </a:solidFill>
                <a:latin typeface="Roboto Light"/>
                <a:ea typeface="Roboto Light"/>
                <a:cs typeface="Roboto Light"/>
                <a:sym typeface="Roboto Light"/>
              </a:rPr>
              <a:t>Arquitectura de una Apps</a:t>
            </a:r>
            <a:endParaRPr sz="1800" dirty="0">
              <a:solidFill>
                <a:srgbClr val="2E8AE2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E8AE2"/>
              </a:buClr>
              <a:buSzPts val="1800"/>
              <a:buFont typeface="Roboto Light"/>
              <a:buChar char="-"/>
            </a:pPr>
            <a:r>
              <a:rPr lang="es-MX" sz="1800" dirty="0">
                <a:solidFill>
                  <a:srgbClr val="2E8AE2"/>
                </a:solidFill>
                <a:latin typeface="Roboto Light"/>
                <a:ea typeface="Roboto Light"/>
                <a:cs typeface="Roboto Light"/>
                <a:sym typeface="Roboto Light"/>
              </a:rPr>
              <a:t>Emuladores</a:t>
            </a:r>
            <a:endParaRPr sz="1800" dirty="0">
              <a:solidFill>
                <a:srgbClr val="2E8AE2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E8AE2"/>
              </a:buClr>
              <a:buSzPts val="1800"/>
              <a:buFont typeface="Roboto Light"/>
              <a:buChar char="-"/>
            </a:pPr>
            <a:r>
              <a:rPr lang="es-MX" sz="1800" dirty="0">
                <a:solidFill>
                  <a:srgbClr val="2E8AE2"/>
                </a:solidFill>
                <a:latin typeface="Roboto Light"/>
                <a:ea typeface="Roboto Light"/>
                <a:cs typeface="Roboto Light"/>
                <a:sym typeface="Roboto Light"/>
              </a:rPr>
              <a:t>Uso de </a:t>
            </a:r>
            <a:r>
              <a:rPr lang="es-MX" sz="1800" dirty="0">
                <a:solidFill>
                  <a:srgbClr val="2E8AE2"/>
                </a:solidFill>
                <a:latin typeface="Roboto Light"/>
                <a:ea typeface="Roboto Light"/>
                <a:cs typeface="Roboto Light"/>
                <a:sym typeface="Roboto Light"/>
              </a:rPr>
              <a:t>plugins</a:t>
            </a:r>
            <a:r>
              <a:rPr lang="es-MX" sz="1800" dirty="0">
                <a:solidFill>
                  <a:srgbClr val="2E8AE2"/>
                </a:solidFill>
                <a:latin typeface="Roboto Light"/>
                <a:ea typeface="Roboto Light"/>
                <a:cs typeface="Roboto Light"/>
                <a:sym typeface="Roboto Light"/>
              </a:rPr>
              <a:t> Nativos </a:t>
            </a:r>
            <a:r>
              <a:rPr lang="es-MX" sz="1800" dirty="0" smtClean="0">
                <a:solidFill>
                  <a:srgbClr val="2E8AE2"/>
                </a:solidFill>
                <a:latin typeface="Roboto Light"/>
                <a:ea typeface="Roboto Light"/>
                <a:cs typeface="Roboto Light"/>
                <a:sym typeface="Roboto Light"/>
              </a:rPr>
              <a:t>(Cámara </a:t>
            </a:r>
            <a:r>
              <a:rPr lang="es-MX" sz="1800" dirty="0">
                <a:solidFill>
                  <a:srgbClr val="2E8AE2"/>
                </a:solidFill>
                <a:latin typeface="Roboto Light"/>
                <a:ea typeface="Roboto Light"/>
                <a:cs typeface="Roboto Light"/>
                <a:sym typeface="Roboto Light"/>
              </a:rPr>
              <a:t>- Agenda)</a:t>
            </a:r>
            <a:endParaRPr sz="1800" dirty="0">
              <a:solidFill>
                <a:srgbClr val="2E8AE2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E8AE2"/>
              </a:buClr>
              <a:buSzPts val="1800"/>
              <a:buFont typeface="Roboto Light"/>
              <a:buChar char="-"/>
            </a:pPr>
            <a:r>
              <a:rPr lang="es-MX" sz="1800" dirty="0">
                <a:solidFill>
                  <a:srgbClr val="2E8AE2"/>
                </a:solidFill>
                <a:latin typeface="Roboto Light"/>
                <a:ea typeface="Roboto Light"/>
                <a:cs typeface="Roboto Light"/>
                <a:sym typeface="Roboto Light"/>
              </a:rPr>
              <a:t>Notificaciones </a:t>
            </a:r>
            <a:r>
              <a:rPr lang="es-MX" sz="1800" dirty="0">
                <a:solidFill>
                  <a:srgbClr val="2E8AE2"/>
                </a:solidFill>
                <a:latin typeface="Roboto Light"/>
                <a:ea typeface="Roboto Light"/>
                <a:cs typeface="Roboto Light"/>
                <a:sym typeface="Roboto Light"/>
              </a:rPr>
              <a:t>Push</a:t>
            </a:r>
            <a:endParaRPr sz="1800" dirty="0">
              <a:solidFill>
                <a:srgbClr val="2E8AE2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E8AE2"/>
              </a:buClr>
              <a:buSzPts val="1800"/>
              <a:buFont typeface="Roboto Light"/>
              <a:buChar char="-"/>
            </a:pPr>
            <a:r>
              <a:rPr lang="es-MX" sz="1800" dirty="0">
                <a:solidFill>
                  <a:srgbClr val="2E8AE2"/>
                </a:solidFill>
                <a:latin typeface="Roboto Light"/>
                <a:ea typeface="Roboto Light"/>
                <a:cs typeface="Roboto Light"/>
                <a:sym typeface="Roboto Light"/>
              </a:rPr>
              <a:t>Compilación ANDROID, IOS</a:t>
            </a:r>
            <a:endParaRPr sz="1800" dirty="0">
              <a:solidFill>
                <a:srgbClr val="2E8AE2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E8AE2"/>
              </a:buClr>
              <a:buSzPts val="1800"/>
              <a:buFont typeface="Roboto Light"/>
              <a:buChar char="-"/>
            </a:pPr>
            <a:r>
              <a:rPr lang="es-MX" sz="1800" dirty="0">
                <a:solidFill>
                  <a:srgbClr val="2E8AE2"/>
                </a:solidFill>
                <a:latin typeface="Roboto Light"/>
                <a:ea typeface="Roboto Light"/>
                <a:cs typeface="Roboto Light"/>
                <a:sym typeface="Roboto Light"/>
              </a:rPr>
              <a:t>Publicación en tiendas</a:t>
            </a:r>
            <a:endParaRPr sz="1800" dirty="0">
              <a:solidFill>
                <a:srgbClr val="2E8AE2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2E8AE2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79" name="Shape 1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43050" y="2453350"/>
            <a:ext cx="3716826" cy="371682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38485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 txBox="1"/>
          <p:nvPr/>
        </p:nvSpPr>
        <p:spPr>
          <a:xfrm>
            <a:off x="331303" y="137707"/>
            <a:ext cx="6506700" cy="9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800" dirty="0">
                <a:solidFill>
                  <a:srgbClr val="8DA9DB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Generación de capacidades en el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800" dirty="0">
                <a:solidFill>
                  <a:srgbClr val="8DA9DB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Ecosistema Digital de Bogotá</a:t>
            </a:r>
            <a:endParaRPr dirty="0"/>
          </a:p>
        </p:txBody>
      </p:sp>
      <p:sp>
        <p:nvSpPr>
          <p:cNvPr id="176" name="Shape 176"/>
          <p:cNvSpPr txBox="1"/>
          <p:nvPr/>
        </p:nvSpPr>
        <p:spPr>
          <a:xfrm>
            <a:off x="793230" y="1605508"/>
            <a:ext cx="10515600" cy="4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600" dirty="0">
              <a:solidFill>
                <a:srgbClr val="8DA9DB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77" name="Shape 17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78148" y="0"/>
            <a:ext cx="2682548" cy="1734349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Shape 178"/>
          <p:cNvSpPr txBox="1"/>
          <p:nvPr/>
        </p:nvSpPr>
        <p:spPr>
          <a:xfrm>
            <a:off x="585550" y="3117954"/>
            <a:ext cx="10723280" cy="1349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s-MX" sz="4800" b="1" dirty="0" smtClean="0">
                <a:latin typeface="Century Gothic" panose="020B0502020202020204" pitchFamily="34" charset="0"/>
              </a:rPr>
              <a:t>Identificaci</a:t>
            </a:r>
            <a:r>
              <a:rPr lang="es-ES_tradnl" sz="4800" b="1" dirty="0" smtClean="0">
                <a:latin typeface="Century Gothic" panose="020B0502020202020204" pitchFamily="34" charset="0"/>
              </a:rPr>
              <a:t>ó</a:t>
            </a:r>
            <a:r>
              <a:rPr lang="es-MX" sz="4800" b="1" dirty="0" smtClean="0">
                <a:latin typeface="Century Gothic" panose="020B0502020202020204" pitchFamily="34" charset="0"/>
              </a:rPr>
              <a:t>n de retos</a:t>
            </a:r>
            <a:endParaRPr lang="es-ES_tradnl" sz="4800" dirty="0"/>
          </a:p>
        </p:txBody>
      </p:sp>
    </p:spTree>
    <p:extLst>
      <p:ext uri="{BB962C8B-B14F-4D97-AF65-F5344CB8AC3E}">
        <p14:creationId xmlns:p14="http://schemas.microsoft.com/office/powerpoint/2010/main" val="2038664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 txBox="1"/>
          <p:nvPr/>
        </p:nvSpPr>
        <p:spPr>
          <a:xfrm>
            <a:off x="331303" y="137707"/>
            <a:ext cx="6506700" cy="9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800" dirty="0">
                <a:solidFill>
                  <a:srgbClr val="8DA9DB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Generación de capacidades en el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800" dirty="0">
                <a:solidFill>
                  <a:srgbClr val="8DA9DB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Ecosistema Digital de Bogotá</a:t>
            </a:r>
            <a:endParaRPr dirty="0"/>
          </a:p>
        </p:txBody>
      </p:sp>
      <p:pic>
        <p:nvPicPr>
          <p:cNvPr id="177" name="Shape 17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78148" y="0"/>
            <a:ext cx="2682548" cy="1734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Shape 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14204" y="1588957"/>
            <a:ext cx="9533744" cy="463196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98295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 txBox="1"/>
          <p:nvPr/>
        </p:nvSpPr>
        <p:spPr>
          <a:xfrm>
            <a:off x="331303" y="137707"/>
            <a:ext cx="6506700" cy="9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800" dirty="0">
                <a:solidFill>
                  <a:srgbClr val="8DA9DB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Generación de capacidades en el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800" dirty="0">
                <a:solidFill>
                  <a:srgbClr val="8DA9DB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Ecosistema Digital de Bogotá</a:t>
            </a:r>
            <a:endParaRPr dirty="0"/>
          </a:p>
        </p:txBody>
      </p:sp>
      <p:pic>
        <p:nvPicPr>
          <p:cNvPr id="177" name="Shape 17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78148" y="0"/>
            <a:ext cx="2682548" cy="1734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Shape 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4636" y="1734349"/>
            <a:ext cx="10807908" cy="439662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51797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 txBox="1"/>
          <p:nvPr/>
        </p:nvSpPr>
        <p:spPr>
          <a:xfrm>
            <a:off x="331303" y="137707"/>
            <a:ext cx="6506700" cy="9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800" dirty="0">
                <a:solidFill>
                  <a:srgbClr val="8DA9DB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Generación de capacidades en el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800" dirty="0">
                <a:solidFill>
                  <a:srgbClr val="8DA9DB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Ecosistema Digital de Bogotá</a:t>
            </a:r>
            <a:endParaRPr dirty="0"/>
          </a:p>
        </p:txBody>
      </p:sp>
      <p:pic>
        <p:nvPicPr>
          <p:cNvPr id="177" name="Shape 17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78148" y="0"/>
            <a:ext cx="2682548" cy="1734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Shape 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09272" y="1734348"/>
            <a:ext cx="10268262" cy="447157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01385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75"/>
          <p:cNvSpPr txBox="1"/>
          <p:nvPr/>
        </p:nvSpPr>
        <p:spPr>
          <a:xfrm>
            <a:off x="331303" y="137707"/>
            <a:ext cx="6506700" cy="9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800" dirty="0">
                <a:solidFill>
                  <a:srgbClr val="8DA9DB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Generación de capacidades en el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800" dirty="0">
                <a:solidFill>
                  <a:srgbClr val="8DA9DB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Ecosistema Digital de Bogotá</a:t>
            </a:r>
            <a:endParaRPr dirty="0"/>
          </a:p>
        </p:txBody>
      </p:sp>
      <p:pic>
        <p:nvPicPr>
          <p:cNvPr id="3" name="Shape 17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178148" y="0"/>
            <a:ext cx="2682548" cy="1734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Shape 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1670" y="1603948"/>
            <a:ext cx="11085667" cy="456377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58657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75"/>
          <p:cNvSpPr txBox="1"/>
          <p:nvPr/>
        </p:nvSpPr>
        <p:spPr>
          <a:xfrm>
            <a:off x="331303" y="137707"/>
            <a:ext cx="6506700" cy="9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800" dirty="0">
                <a:solidFill>
                  <a:srgbClr val="8DA9DB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Generación de capacidades en el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800" dirty="0">
                <a:solidFill>
                  <a:srgbClr val="8DA9DB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Ecosistema Digital de Bogotá</a:t>
            </a:r>
            <a:endParaRPr dirty="0"/>
          </a:p>
        </p:txBody>
      </p:sp>
      <p:pic>
        <p:nvPicPr>
          <p:cNvPr id="3" name="Shape 17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178148" y="0"/>
            <a:ext cx="2682548" cy="1734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Shape 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600" y="1936376"/>
            <a:ext cx="10775576" cy="441063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42548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75"/>
          <p:cNvSpPr txBox="1"/>
          <p:nvPr/>
        </p:nvSpPr>
        <p:spPr>
          <a:xfrm>
            <a:off x="331303" y="137707"/>
            <a:ext cx="6506700" cy="9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800" dirty="0">
                <a:solidFill>
                  <a:srgbClr val="8DA9DB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Generación de capacidades en el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800" dirty="0">
                <a:solidFill>
                  <a:srgbClr val="8DA9DB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Ecosistema Digital de Bogotá</a:t>
            </a:r>
            <a:endParaRPr dirty="0"/>
          </a:p>
        </p:txBody>
      </p:sp>
      <p:pic>
        <p:nvPicPr>
          <p:cNvPr id="3" name="Shape 17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178148" y="0"/>
            <a:ext cx="2682548" cy="1734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Shape 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7529" y="1734348"/>
            <a:ext cx="10972800" cy="45947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0152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75"/>
          <p:cNvSpPr txBox="1"/>
          <p:nvPr/>
        </p:nvSpPr>
        <p:spPr>
          <a:xfrm>
            <a:off x="331303" y="137707"/>
            <a:ext cx="6506700" cy="9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800" dirty="0">
                <a:solidFill>
                  <a:srgbClr val="8DA9DB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Generación de capacidades en el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800" dirty="0">
                <a:solidFill>
                  <a:srgbClr val="8DA9DB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Ecosistema Digital de Bogotá</a:t>
            </a:r>
            <a:endParaRPr dirty="0"/>
          </a:p>
        </p:txBody>
      </p:sp>
      <p:pic>
        <p:nvPicPr>
          <p:cNvPr id="3" name="Shape 17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178148" y="0"/>
            <a:ext cx="2682548" cy="1734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Shape 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3740" y="1734348"/>
            <a:ext cx="11098307" cy="46126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24272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xmlns="" id="{4CA3834C-0C86-47C1-8F57-7A52FD35F2AA}"/>
              </a:ext>
            </a:extLst>
          </p:cNvPr>
          <p:cNvSpPr txBox="1"/>
          <p:nvPr/>
        </p:nvSpPr>
        <p:spPr>
          <a:xfrm>
            <a:off x="331303" y="137707"/>
            <a:ext cx="650681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</a:rPr>
              <a:t>Generación de capacidades en el</a:t>
            </a:r>
          </a:p>
          <a:p>
            <a:r>
              <a:rPr lang="es-MX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</a:rPr>
              <a:t>Ecosistema Digital de Bogotá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xmlns="" id="{F7D2BA5E-1031-4A9E-BFAB-9A6B55BEDC3D}"/>
              </a:ext>
            </a:extLst>
          </p:cNvPr>
          <p:cNvSpPr txBox="1">
            <a:spLocks/>
          </p:cNvSpPr>
          <p:nvPr/>
        </p:nvSpPr>
        <p:spPr>
          <a:xfrm>
            <a:off x="838200" y="1648383"/>
            <a:ext cx="10515600" cy="410528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s-CO" sz="2400" dirty="0">
              <a:solidFill>
                <a:schemeClr val="accent1">
                  <a:lumMod val="60000"/>
                  <a:lumOff val="40000"/>
                </a:schemeClr>
              </a:solidFill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xmlns="" id="{3EC18C8C-D659-4A04-969D-A92343E98F8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8148" y="0"/>
            <a:ext cx="2682549" cy="1734350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1214203" y="2890157"/>
            <a:ext cx="972594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MX" sz="4800" b="1" dirty="0" smtClean="0">
                <a:latin typeface="Century Gothic" panose="020B0502020202020204" pitchFamily="34" charset="0"/>
              </a:rPr>
              <a:t>Presentaci</a:t>
            </a:r>
            <a:r>
              <a:rPr lang="es-ES_tradnl" sz="4800" b="1" dirty="0" smtClean="0">
                <a:latin typeface="Century Gothic" panose="020B0502020202020204" pitchFamily="34" charset="0"/>
              </a:rPr>
              <a:t>ón</a:t>
            </a:r>
            <a:r>
              <a:rPr lang="es-MX" sz="4800" b="1" dirty="0" smtClean="0">
                <a:latin typeface="Century Gothic" panose="020B0502020202020204" pitchFamily="34" charset="0"/>
              </a:rPr>
              <a:t> y generalidades del proyecto</a:t>
            </a:r>
            <a:r>
              <a:rPr lang="es-MX" sz="4000" b="1" dirty="0" smtClean="0">
                <a:solidFill>
                  <a:schemeClr val="accent1">
                    <a:lumMod val="75000"/>
                  </a:schemeClr>
                </a:solidFill>
                <a:latin typeface="Century Gothic" panose="020B0502020202020204" pitchFamily="34" charset="0"/>
              </a:rPr>
              <a:t>.</a:t>
            </a:r>
            <a:endParaRPr lang="es-ES_tradnl" sz="4000" dirty="0"/>
          </a:p>
        </p:txBody>
      </p:sp>
    </p:spTree>
    <p:extLst>
      <p:ext uri="{BB962C8B-B14F-4D97-AF65-F5344CB8AC3E}">
        <p14:creationId xmlns:p14="http://schemas.microsoft.com/office/powerpoint/2010/main" val="1807955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75"/>
          <p:cNvSpPr txBox="1"/>
          <p:nvPr/>
        </p:nvSpPr>
        <p:spPr>
          <a:xfrm>
            <a:off x="331303" y="137707"/>
            <a:ext cx="6506700" cy="9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800" dirty="0">
                <a:solidFill>
                  <a:srgbClr val="8DA9DB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Generación de capacidades en el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800" dirty="0">
                <a:solidFill>
                  <a:srgbClr val="8DA9DB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Ecosistema Digital de Bogotá</a:t>
            </a:r>
            <a:endParaRPr dirty="0"/>
          </a:p>
        </p:txBody>
      </p:sp>
      <p:pic>
        <p:nvPicPr>
          <p:cNvPr id="3" name="Shape 17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178148" y="0"/>
            <a:ext cx="2682548" cy="1734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Shape 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5812" y="1734348"/>
            <a:ext cx="10865223" cy="441543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25187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2713219" y="3087973"/>
            <a:ext cx="60110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4800" b="1" dirty="0" smtClean="0">
                <a:latin typeface="Century Gothic" panose="020B0502020202020204" pitchFamily="34" charset="0"/>
              </a:rPr>
              <a:t>Segundo </a:t>
            </a:r>
            <a:r>
              <a:rPr lang="es-MX" sz="4800" b="1" dirty="0" smtClean="0">
                <a:latin typeface="Century Gothic" panose="020B0502020202020204" pitchFamily="34" charset="0"/>
              </a:rPr>
              <a:t>día</a:t>
            </a:r>
            <a:endParaRPr lang="es-ES_tradnl" sz="4800" dirty="0"/>
          </a:p>
        </p:txBody>
      </p:sp>
      <p:pic>
        <p:nvPicPr>
          <p:cNvPr id="3" name="Shape 17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178148" y="0"/>
            <a:ext cx="2682548" cy="173434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hape 175"/>
          <p:cNvSpPr txBox="1"/>
          <p:nvPr/>
        </p:nvSpPr>
        <p:spPr>
          <a:xfrm>
            <a:off x="331303" y="137707"/>
            <a:ext cx="6506700" cy="9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800" dirty="0">
                <a:solidFill>
                  <a:srgbClr val="8DA9DB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Generación de capacidades en el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800" dirty="0">
                <a:solidFill>
                  <a:srgbClr val="8DA9DB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Ecosistema Digital de Bogotá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720581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xmlns="" id="{3013D3BF-0E80-43C9-AB2B-80B8262FBB16}"/>
              </a:ext>
            </a:extLst>
          </p:cNvPr>
          <p:cNvSpPr txBox="1"/>
          <p:nvPr/>
        </p:nvSpPr>
        <p:spPr>
          <a:xfrm>
            <a:off x="674491" y="2319525"/>
            <a:ext cx="1084301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4800" b="1" dirty="0" smtClean="0">
                <a:solidFill>
                  <a:schemeClr val="accent1">
                    <a:lumMod val="75000"/>
                  </a:schemeClr>
                </a:solidFill>
                <a:latin typeface="Century Gothic" panose="020B0502020202020204" pitchFamily="34" charset="0"/>
              </a:rPr>
              <a:t>Equipo Sistemas de información</a:t>
            </a:r>
          </a:p>
          <a:p>
            <a:pPr algn="ctr"/>
            <a:r>
              <a:rPr lang="es-MX" sz="2800" b="1" dirty="0" smtClean="0">
                <a:solidFill>
                  <a:schemeClr val="accent1">
                    <a:lumMod val="75000"/>
                  </a:schemeClr>
                </a:solidFill>
                <a:latin typeface="Century Gothic" panose="020B0502020202020204" pitchFamily="34" charset="0"/>
              </a:rPr>
              <a:t>Javin</a:t>
            </a:r>
            <a:r>
              <a:rPr lang="es-MX" sz="2800" b="1" dirty="0" smtClean="0">
                <a:solidFill>
                  <a:schemeClr val="accent1">
                    <a:lumMod val="75000"/>
                  </a:schemeClr>
                </a:solidFill>
                <a:latin typeface="Century Gothic" panose="020B0502020202020204" pitchFamily="34" charset="0"/>
              </a:rPr>
              <a:t> Manzano Duque </a:t>
            </a:r>
            <a:r>
              <a:rPr lang="es-MX" sz="2800" dirty="0">
                <a:solidFill>
                  <a:schemeClr val="accent1">
                    <a:lumMod val="75000"/>
                  </a:schemeClr>
                </a:solidFill>
                <a:latin typeface="Century Gothic" panose="020B0502020202020204" pitchFamily="34" charset="0"/>
              </a:rPr>
              <a:t/>
            </a:r>
            <a:br>
              <a:rPr lang="es-MX" sz="2800" dirty="0">
                <a:solidFill>
                  <a:schemeClr val="accent1">
                    <a:lumMod val="75000"/>
                  </a:schemeClr>
                </a:solidFill>
                <a:latin typeface="Century Gothic" panose="020B0502020202020204" pitchFamily="34" charset="0"/>
              </a:rPr>
            </a:br>
            <a:r>
              <a:rPr lang="es-MX" sz="2800" dirty="0" smtClean="0">
                <a:solidFill>
                  <a:schemeClr val="accent1">
                    <a:lumMod val="75000"/>
                  </a:schemeClr>
                </a:solidFill>
                <a:latin typeface="Century Gothic" panose="020B0502020202020204" pitchFamily="34" charset="0"/>
              </a:rPr>
              <a:t>Correo : </a:t>
            </a:r>
            <a:r>
              <a:rPr lang="es-MX" sz="2800" dirty="0" smtClean="0">
                <a:solidFill>
                  <a:schemeClr val="accent1">
                    <a:lumMod val="75000"/>
                  </a:schemeClr>
                </a:solidFill>
                <a:latin typeface="Century Gothic" panose="020B0502020202020204" pitchFamily="34" charset="0"/>
                <a:hlinkClick r:id="rId2"/>
              </a:rPr>
              <a:t>lidersistemas@fedesoft.org</a:t>
            </a:r>
            <a:r>
              <a:rPr lang="es-MX" sz="2800" dirty="0" smtClean="0">
                <a:solidFill>
                  <a:schemeClr val="accent1">
                    <a:lumMod val="75000"/>
                  </a:schemeClr>
                </a:solidFill>
                <a:latin typeface="Century Gothic" panose="020B0502020202020204" pitchFamily="34" charset="0"/>
              </a:rPr>
              <a:t> </a:t>
            </a:r>
          </a:p>
          <a:p>
            <a:pPr algn="ctr"/>
            <a:r>
              <a:rPr lang="es-MX" sz="2800" b="1" dirty="0" smtClean="0">
                <a:solidFill>
                  <a:schemeClr val="accent1">
                    <a:lumMod val="75000"/>
                  </a:schemeClr>
                </a:solidFill>
                <a:latin typeface="Century Gothic" panose="020B0502020202020204" pitchFamily="34" charset="0"/>
              </a:rPr>
              <a:t>Andrés </a:t>
            </a:r>
            <a:r>
              <a:rPr lang="es-MX" sz="2800" b="1" dirty="0" smtClean="0">
                <a:solidFill>
                  <a:schemeClr val="accent1">
                    <a:lumMod val="75000"/>
                  </a:schemeClr>
                </a:solidFill>
                <a:latin typeface="Century Gothic" panose="020B0502020202020204" pitchFamily="34" charset="0"/>
              </a:rPr>
              <a:t>Mauricio Ospina</a:t>
            </a:r>
          </a:p>
          <a:p>
            <a:pPr algn="ctr"/>
            <a:r>
              <a:rPr lang="es-MX" sz="2800" dirty="0">
                <a:solidFill>
                  <a:schemeClr val="accent1">
                    <a:lumMod val="75000"/>
                  </a:schemeClr>
                </a:solidFill>
                <a:latin typeface="Century Gothic" panose="020B0502020202020204" pitchFamily="34" charset="0"/>
              </a:rPr>
              <a:t>Correo : </a:t>
            </a:r>
            <a:r>
              <a:rPr lang="es-MX" sz="2800" dirty="0" smtClean="0">
                <a:solidFill>
                  <a:schemeClr val="accent1">
                    <a:lumMod val="75000"/>
                  </a:schemeClr>
                </a:solidFill>
                <a:latin typeface="Century Gothic" panose="020B0502020202020204" pitchFamily="34" charset="0"/>
                <a:hlinkClick r:id="rId3"/>
              </a:rPr>
              <a:t>apoyosistemas@fedesoft.org</a:t>
            </a:r>
            <a:endParaRPr lang="es-MX" sz="2800" dirty="0" smtClean="0">
              <a:solidFill>
                <a:schemeClr val="accent1">
                  <a:lumMod val="75000"/>
                </a:schemeClr>
              </a:solidFill>
              <a:latin typeface="Century Gothic" panose="020B0502020202020204" pitchFamily="34" charset="0"/>
            </a:endParaRP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xmlns="" id="{12E5CFAF-CEAF-4753-B6F3-4951B3DB68F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9630" y="256132"/>
            <a:ext cx="3845104" cy="2170261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xmlns="" id="{496711F9-7BAF-4609-9C0E-75A86988F8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491" y="5735845"/>
            <a:ext cx="10843018" cy="858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909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xmlns="" id="{3013D3BF-0E80-43C9-AB2B-80B8262FBB16}"/>
              </a:ext>
            </a:extLst>
          </p:cNvPr>
          <p:cNvSpPr txBox="1"/>
          <p:nvPr/>
        </p:nvSpPr>
        <p:spPr>
          <a:xfrm>
            <a:off x="674491" y="2319525"/>
            <a:ext cx="108430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4800" b="1" dirty="0" smtClean="0">
                <a:solidFill>
                  <a:schemeClr val="accent1">
                    <a:lumMod val="75000"/>
                  </a:schemeClr>
                </a:solidFill>
                <a:latin typeface="Century Gothic" panose="020B0502020202020204" pitchFamily="34" charset="0"/>
              </a:rPr>
              <a:t>Requisitos _ Plataforma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xmlns="" id="{12E5CFAF-CEAF-4753-B6F3-4951B3DB68F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9630" y="256132"/>
            <a:ext cx="3845104" cy="2170261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xmlns="" id="{496711F9-7BAF-4609-9C0E-75A86988F8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491" y="5735845"/>
            <a:ext cx="10843018" cy="858590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1692322" y="3289021"/>
            <a:ext cx="784746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ES" dirty="0">
                <a:solidFill>
                  <a:srgbClr val="222222"/>
                </a:solidFill>
                <a:latin typeface="Courier New" panose="02070309020205020404" pitchFamily="49" charset="0"/>
              </a:rPr>
              <a:t>o</a:t>
            </a:r>
            <a:r>
              <a:rPr lang="es-ES" sz="800" dirty="0">
                <a:solidFill>
                  <a:srgbClr val="222222"/>
                </a:solidFill>
                <a:latin typeface="Times New Roman" panose="02020603050405020304" pitchFamily="18" charset="0"/>
              </a:rPr>
              <a:t>   </a:t>
            </a:r>
            <a:r>
              <a:rPr lang="es-ES" dirty="0">
                <a:solidFill>
                  <a:srgbClr val="222222"/>
                </a:solidFill>
                <a:latin typeface="Arial" panose="020B0604020202020204" pitchFamily="34" charset="0"/>
              </a:rPr>
              <a:t>Registro de participantes en las sesiones de </a:t>
            </a:r>
            <a:r>
              <a:rPr lang="es-ES" dirty="0" smtClean="0">
                <a:solidFill>
                  <a:srgbClr val="222222"/>
                </a:solidFill>
                <a:latin typeface="Arial" panose="020B0604020202020204" pitchFamily="34" charset="0"/>
              </a:rPr>
              <a:t>concreción </a:t>
            </a:r>
            <a:r>
              <a:rPr lang="es-ES" dirty="0">
                <a:solidFill>
                  <a:srgbClr val="222222"/>
                </a:solidFill>
                <a:latin typeface="Arial" panose="020B0604020202020204" pitchFamily="34" charset="0"/>
              </a:rPr>
              <a:t>para identificación de </a:t>
            </a:r>
            <a:r>
              <a:rPr lang="es-ES" dirty="0" smtClean="0">
                <a:solidFill>
                  <a:srgbClr val="222222"/>
                </a:solidFill>
                <a:latin typeface="Arial" panose="020B0604020202020204" pitchFamily="34" charset="0"/>
              </a:rPr>
              <a:t>retos.</a:t>
            </a:r>
            <a:endParaRPr lang="es-ES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 algn="just"/>
            <a:r>
              <a:rPr lang="es-ES" dirty="0">
                <a:solidFill>
                  <a:srgbClr val="222222"/>
                </a:solidFill>
                <a:latin typeface="Courier New" panose="02070309020205020404" pitchFamily="49" charset="0"/>
              </a:rPr>
              <a:t>o</a:t>
            </a:r>
            <a:r>
              <a:rPr lang="es-ES" sz="800" dirty="0">
                <a:solidFill>
                  <a:srgbClr val="222222"/>
                </a:solidFill>
                <a:latin typeface="Times New Roman" panose="02020603050405020304" pitchFamily="18" charset="0"/>
              </a:rPr>
              <a:t>   </a:t>
            </a:r>
            <a:r>
              <a:rPr lang="es-ES" dirty="0">
                <a:solidFill>
                  <a:srgbClr val="222222"/>
                </a:solidFill>
                <a:latin typeface="Arial" panose="020B0604020202020204" pitchFamily="34" charset="0"/>
              </a:rPr>
              <a:t>Bitácora de definición de </a:t>
            </a:r>
            <a:r>
              <a:rPr lang="es-ES" dirty="0" smtClean="0">
                <a:solidFill>
                  <a:srgbClr val="222222"/>
                </a:solidFill>
                <a:latin typeface="Arial" panose="020B0604020202020204" pitchFamily="34" charset="0"/>
              </a:rPr>
              <a:t>retos.</a:t>
            </a:r>
            <a:endParaRPr lang="es-ES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 algn="just"/>
            <a:r>
              <a:rPr lang="es-ES" dirty="0">
                <a:solidFill>
                  <a:srgbClr val="222222"/>
                </a:solidFill>
                <a:latin typeface="Courier New" panose="02070309020205020404" pitchFamily="49" charset="0"/>
              </a:rPr>
              <a:t>o</a:t>
            </a:r>
            <a:r>
              <a:rPr lang="es-ES" sz="800" dirty="0">
                <a:solidFill>
                  <a:srgbClr val="222222"/>
                </a:solidFill>
                <a:latin typeface="Times New Roman" panose="02020603050405020304" pitchFamily="18" charset="0"/>
              </a:rPr>
              <a:t>   </a:t>
            </a:r>
            <a:r>
              <a:rPr lang="es-ES" dirty="0">
                <a:solidFill>
                  <a:srgbClr val="222222"/>
                </a:solidFill>
                <a:latin typeface="Arial" panose="020B0604020202020204" pitchFamily="34" charset="0"/>
              </a:rPr>
              <a:t>Registro de participantes para la </a:t>
            </a:r>
            <a:r>
              <a:rPr lang="es-ES" dirty="0" smtClean="0">
                <a:solidFill>
                  <a:srgbClr val="222222"/>
                </a:solidFill>
                <a:latin typeface="Arial" panose="020B0604020202020204" pitchFamily="34" charset="0"/>
              </a:rPr>
              <a:t>formación.</a:t>
            </a:r>
            <a:endParaRPr lang="es-ES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 algn="just"/>
            <a:r>
              <a:rPr lang="es-ES" dirty="0">
                <a:solidFill>
                  <a:srgbClr val="222222"/>
                </a:solidFill>
                <a:latin typeface="Courier New" panose="02070309020205020404" pitchFamily="49" charset="0"/>
              </a:rPr>
              <a:t>o</a:t>
            </a:r>
            <a:r>
              <a:rPr lang="es-ES" sz="800" dirty="0">
                <a:solidFill>
                  <a:srgbClr val="222222"/>
                </a:solidFill>
                <a:latin typeface="Times New Roman" panose="02020603050405020304" pitchFamily="18" charset="0"/>
              </a:rPr>
              <a:t>   </a:t>
            </a:r>
            <a:r>
              <a:rPr lang="es-ES" dirty="0">
                <a:solidFill>
                  <a:srgbClr val="222222"/>
                </a:solidFill>
                <a:latin typeface="Arial" panose="020B0604020202020204" pitchFamily="34" charset="0"/>
              </a:rPr>
              <a:t>Seguimiento a </a:t>
            </a:r>
            <a:r>
              <a:rPr lang="es-ES" dirty="0" smtClean="0">
                <a:solidFill>
                  <a:srgbClr val="222222"/>
                </a:solidFill>
                <a:latin typeface="Arial" panose="020B0604020202020204" pitchFamily="34" charset="0"/>
              </a:rPr>
              <a:t>asistencias.</a:t>
            </a:r>
            <a:endParaRPr lang="es-ES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 algn="just"/>
            <a:r>
              <a:rPr lang="es-ES" dirty="0">
                <a:solidFill>
                  <a:srgbClr val="222222"/>
                </a:solidFill>
                <a:latin typeface="Courier New" panose="02070309020205020404" pitchFamily="49" charset="0"/>
              </a:rPr>
              <a:t>o</a:t>
            </a:r>
            <a:r>
              <a:rPr lang="es-ES" sz="800" dirty="0">
                <a:solidFill>
                  <a:srgbClr val="222222"/>
                </a:solidFill>
                <a:latin typeface="Times New Roman" panose="02020603050405020304" pitchFamily="18" charset="0"/>
              </a:rPr>
              <a:t>   </a:t>
            </a:r>
            <a:r>
              <a:rPr lang="es-ES" dirty="0">
                <a:solidFill>
                  <a:srgbClr val="222222"/>
                </a:solidFill>
                <a:latin typeface="Arial" panose="020B0604020202020204" pitchFamily="34" charset="0"/>
              </a:rPr>
              <a:t>Herramienta de </a:t>
            </a:r>
            <a:r>
              <a:rPr lang="es-ES" dirty="0" smtClean="0">
                <a:solidFill>
                  <a:srgbClr val="222222"/>
                </a:solidFill>
                <a:latin typeface="Arial" panose="020B0604020202020204" pitchFamily="34" charset="0"/>
              </a:rPr>
              <a:t>evaluación.</a:t>
            </a:r>
            <a:endParaRPr lang="es-ES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 algn="just"/>
            <a:r>
              <a:rPr lang="es-ES" dirty="0">
                <a:solidFill>
                  <a:srgbClr val="222222"/>
                </a:solidFill>
                <a:latin typeface="Courier New" panose="02070309020205020404" pitchFamily="49" charset="0"/>
              </a:rPr>
              <a:t>o</a:t>
            </a:r>
            <a:r>
              <a:rPr lang="es-ES" sz="800" dirty="0">
                <a:solidFill>
                  <a:srgbClr val="222222"/>
                </a:solidFill>
                <a:latin typeface="Times New Roman" panose="02020603050405020304" pitchFamily="18" charset="0"/>
              </a:rPr>
              <a:t>   </a:t>
            </a:r>
            <a:r>
              <a:rPr lang="es-ES" dirty="0">
                <a:solidFill>
                  <a:srgbClr val="222222"/>
                </a:solidFill>
                <a:latin typeface="Arial" panose="020B0604020202020204" pitchFamily="34" charset="0"/>
              </a:rPr>
              <a:t>Seguimiento al desarrollo de </a:t>
            </a:r>
            <a:r>
              <a:rPr lang="es-ES" dirty="0" smtClean="0">
                <a:solidFill>
                  <a:srgbClr val="222222"/>
                </a:solidFill>
                <a:latin typeface="Arial" panose="020B0604020202020204" pitchFamily="34" charset="0"/>
              </a:rPr>
              <a:t>prototipos.</a:t>
            </a:r>
            <a:endParaRPr lang="es-ES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 algn="just"/>
            <a:r>
              <a:rPr lang="es-ES" b="1" dirty="0">
                <a:solidFill>
                  <a:srgbClr val="222222"/>
                </a:solidFill>
                <a:latin typeface="Arial" panose="020B0604020202020204" pitchFamily="34" charset="0"/>
              </a:rPr>
              <a:t> </a:t>
            </a:r>
            <a:endParaRPr lang="es-ES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2277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xmlns="" id="{4CA3834C-0C86-47C1-8F57-7A52FD35F2AA}"/>
              </a:ext>
            </a:extLst>
          </p:cNvPr>
          <p:cNvSpPr txBox="1"/>
          <p:nvPr/>
        </p:nvSpPr>
        <p:spPr>
          <a:xfrm>
            <a:off x="331303" y="137707"/>
            <a:ext cx="650681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</a:rPr>
              <a:t>Generación de capacidades en el</a:t>
            </a:r>
          </a:p>
          <a:p>
            <a:r>
              <a:rPr lang="es-MX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</a:rPr>
              <a:t>Ecosistema Digital de Bogotá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xmlns="" id="{F7D2BA5E-1031-4A9E-BFAB-9A6B55BEDC3D}"/>
              </a:ext>
            </a:extLst>
          </p:cNvPr>
          <p:cNvSpPr txBox="1">
            <a:spLocks/>
          </p:cNvSpPr>
          <p:nvPr/>
        </p:nvSpPr>
        <p:spPr>
          <a:xfrm>
            <a:off x="838200" y="1350979"/>
            <a:ext cx="10515600" cy="410528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O" sz="24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  <a:ea typeface="+mn-ea"/>
                <a:cs typeface="+mn-cs"/>
              </a:rPr>
              <a:t>SISTEMA DE INFORMACION</a:t>
            </a:r>
            <a:endParaRPr lang="es-CO" sz="2400" b="1" dirty="0">
              <a:solidFill>
                <a:schemeClr val="accent1">
                  <a:lumMod val="60000"/>
                  <a:lumOff val="40000"/>
                </a:schemeClr>
              </a:solidFill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xmlns="" id="{3EC18C8C-D659-4A04-969D-A92343E98F8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8148" y="0"/>
            <a:ext cx="2682549" cy="1734350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331303" y="1722117"/>
            <a:ext cx="61248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/>
              <a:t>https://fede-gestor-evaluaciones.herokuapp.com/users/sign_in</a:t>
            </a: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1141" y="2132645"/>
            <a:ext cx="7109718" cy="405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669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xmlns="" id="{4CA3834C-0C86-47C1-8F57-7A52FD35F2AA}"/>
              </a:ext>
            </a:extLst>
          </p:cNvPr>
          <p:cNvSpPr txBox="1"/>
          <p:nvPr/>
        </p:nvSpPr>
        <p:spPr>
          <a:xfrm>
            <a:off x="331303" y="137707"/>
            <a:ext cx="650681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</a:rPr>
              <a:t>Generación de capacidades en el</a:t>
            </a:r>
          </a:p>
          <a:p>
            <a:r>
              <a:rPr lang="es-MX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</a:rPr>
              <a:t>Ecosistema Digital de Bogotá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xmlns="" id="{F7D2BA5E-1031-4A9E-BFAB-9A6B55BEDC3D}"/>
              </a:ext>
            </a:extLst>
          </p:cNvPr>
          <p:cNvSpPr txBox="1">
            <a:spLocks/>
          </p:cNvSpPr>
          <p:nvPr/>
        </p:nvSpPr>
        <p:spPr>
          <a:xfrm>
            <a:off x="756312" y="1207818"/>
            <a:ext cx="10515600" cy="410528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O" sz="24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  <a:ea typeface="+mn-ea"/>
                <a:cs typeface="+mn-cs"/>
              </a:rPr>
              <a:t>SISTEMA DE INFORMACION</a:t>
            </a:r>
            <a:endParaRPr lang="es-CO" sz="2400" b="1" dirty="0">
              <a:solidFill>
                <a:schemeClr val="accent1">
                  <a:lumMod val="60000"/>
                  <a:lumOff val="40000"/>
                </a:schemeClr>
              </a:solidFill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xmlns="" id="{3EC18C8C-D659-4A04-969D-A92343E98F8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8148" y="0"/>
            <a:ext cx="2682549" cy="173435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6118" y="1850354"/>
            <a:ext cx="8587147" cy="4441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564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xmlns="" id="{4CA3834C-0C86-47C1-8F57-7A52FD35F2AA}"/>
              </a:ext>
            </a:extLst>
          </p:cNvPr>
          <p:cNvSpPr txBox="1"/>
          <p:nvPr/>
        </p:nvSpPr>
        <p:spPr>
          <a:xfrm>
            <a:off x="331303" y="137707"/>
            <a:ext cx="650681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</a:rPr>
              <a:t>Generación de capacidades en el</a:t>
            </a:r>
          </a:p>
          <a:p>
            <a:r>
              <a:rPr lang="es-MX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</a:rPr>
              <a:t>Ecosistema Digital de Bogotá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xmlns="" id="{3EC18C8C-D659-4A04-969D-A92343E98F8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8148" y="0"/>
            <a:ext cx="2682549" cy="1734350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536712" y="110545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" b="1" dirty="0">
                <a:solidFill>
                  <a:srgbClr val="222222"/>
                </a:solidFill>
                <a:latin typeface="Calibri" panose="020F0502020204030204" pitchFamily="34" charset="0"/>
              </a:rPr>
              <a:t>A continuación ilustrare el paso a paso de como descargar el listado de asistencia</a:t>
            </a:r>
            <a:r>
              <a:rPr lang="es-ES" dirty="0">
                <a:solidFill>
                  <a:srgbClr val="222222"/>
                </a:solidFill>
                <a:latin typeface="Calibri" panose="020F0502020204030204" pitchFamily="34" charset="0"/>
              </a:rPr>
              <a:t>.</a:t>
            </a:r>
            <a:endParaRPr lang="es-ES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6312" y="2447782"/>
            <a:ext cx="6801361" cy="3502641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536712" y="1915118"/>
            <a:ext cx="58256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>
                <a:solidFill>
                  <a:srgbClr val="222222"/>
                </a:solidFill>
                <a:latin typeface="Calibri" panose="020F0502020204030204" pitchFamily="34" charset="0"/>
              </a:rPr>
              <a:t>En el módulo de formación encontraras el curso asignado.    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088590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xmlns="" id="{4CA3834C-0C86-47C1-8F57-7A52FD35F2AA}"/>
              </a:ext>
            </a:extLst>
          </p:cNvPr>
          <p:cNvSpPr txBox="1"/>
          <p:nvPr/>
        </p:nvSpPr>
        <p:spPr>
          <a:xfrm>
            <a:off x="331303" y="137707"/>
            <a:ext cx="650681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</a:rPr>
              <a:t>Generación de capacidades en el</a:t>
            </a:r>
          </a:p>
          <a:p>
            <a:r>
              <a:rPr lang="es-MX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</a:rPr>
              <a:t>Ecosistema Digital de Bogotá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xmlns="" id="{3EC18C8C-D659-4A04-969D-A92343E98F8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8148" y="0"/>
            <a:ext cx="2682549" cy="1734350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449976" y="1365018"/>
            <a:ext cx="75581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/>
              <a:t>En la parte de agenda encontraras las horas asignadas a </a:t>
            </a:r>
            <a:r>
              <a:rPr lang="es-ES" dirty="0" smtClean="0"/>
              <a:t>su </a:t>
            </a:r>
            <a:r>
              <a:rPr lang="es-ES" dirty="0"/>
              <a:t>grupo de formación</a:t>
            </a: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5444" y="2007554"/>
            <a:ext cx="9098295" cy="3618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735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xmlns="" id="{4CA3834C-0C86-47C1-8F57-7A52FD35F2AA}"/>
              </a:ext>
            </a:extLst>
          </p:cNvPr>
          <p:cNvSpPr txBox="1"/>
          <p:nvPr/>
        </p:nvSpPr>
        <p:spPr>
          <a:xfrm>
            <a:off x="331303" y="137707"/>
            <a:ext cx="650681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</a:rPr>
              <a:t>Generación de capacidades en el</a:t>
            </a:r>
          </a:p>
          <a:p>
            <a:r>
              <a:rPr lang="es-MX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</a:rPr>
              <a:t>Ecosistema Digital de Bogotá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xmlns="" id="{3EC18C8C-D659-4A04-969D-A92343E98F8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8148" y="0"/>
            <a:ext cx="2682549" cy="173435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4515" y="2213070"/>
            <a:ext cx="5391150" cy="3714750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742121" y="1411184"/>
            <a:ext cx="76512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>
                <a:solidFill>
                  <a:srgbClr val="222222"/>
                </a:solidFill>
                <a:latin typeface="Calibri" panose="020F0502020204030204" pitchFamily="34" charset="0"/>
              </a:rPr>
              <a:t>Para finalizar puedes proceder a realizar la descarga del listado de asistencia.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10794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xmlns="" id="{3013D3BF-0E80-43C9-AB2B-80B8262FBB16}"/>
              </a:ext>
            </a:extLst>
          </p:cNvPr>
          <p:cNvSpPr txBox="1"/>
          <p:nvPr/>
        </p:nvSpPr>
        <p:spPr>
          <a:xfrm>
            <a:off x="674492" y="3038486"/>
            <a:ext cx="1084301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4800" b="1" dirty="0" smtClean="0">
                <a:solidFill>
                  <a:schemeClr val="accent1">
                    <a:lumMod val="75000"/>
                  </a:schemeClr>
                </a:solidFill>
                <a:latin typeface="Century Gothic" panose="020B0502020202020204" pitchFamily="34" charset="0"/>
              </a:rPr>
              <a:t>Capacitación formadores </a:t>
            </a:r>
            <a:endParaRPr lang="es-MX" sz="4800" b="1" dirty="0">
              <a:solidFill>
                <a:schemeClr val="accent1">
                  <a:lumMod val="75000"/>
                </a:schemeClr>
              </a:solidFill>
              <a:latin typeface="Century Gothic" panose="020B0502020202020204" pitchFamily="34" charset="0"/>
            </a:endParaRPr>
          </a:p>
          <a:p>
            <a:pPr algn="ctr"/>
            <a:r>
              <a:rPr lang="es-MX" sz="4800" b="1" dirty="0" smtClean="0">
                <a:solidFill>
                  <a:schemeClr val="accent1">
                    <a:lumMod val="75000"/>
                  </a:schemeClr>
                </a:solidFill>
                <a:latin typeface="Century Gothic" panose="020B0502020202020204" pitchFamily="34" charset="0"/>
              </a:rPr>
              <a:t>Componente Talento Humano</a:t>
            </a:r>
            <a:endParaRPr lang="es-CO" sz="6600" dirty="0">
              <a:solidFill>
                <a:schemeClr val="accent1">
                  <a:lumMod val="75000"/>
                </a:schemeClr>
              </a:solidFill>
              <a:latin typeface="Century Gothic" panose="020B0502020202020204" pitchFamily="34" charset="0"/>
            </a:endParaRP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xmlns="" id="{12E5CFAF-CEAF-4753-B6F3-4951B3DB68F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2460" y="692860"/>
            <a:ext cx="3845104" cy="2170261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xmlns="" id="{496711F9-7BAF-4609-9C0E-75A86988F8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491" y="5735845"/>
            <a:ext cx="10843018" cy="858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323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xmlns="" id="{4CA3834C-0C86-47C1-8F57-7A52FD35F2AA}"/>
              </a:ext>
            </a:extLst>
          </p:cNvPr>
          <p:cNvSpPr txBox="1"/>
          <p:nvPr/>
        </p:nvSpPr>
        <p:spPr>
          <a:xfrm>
            <a:off x="331303" y="137707"/>
            <a:ext cx="650681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</a:rPr>
              <a:t>Generación de capacidades en el</a:t>
            </a:r>
          </a:p>
          <a:p>
            <a:r>
              <a:rPr lang="es-MX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</a:rPr>
              <a:t>Ecosistema Digital de Bogotá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xmlns="" id="{F7D2BA5E-1031-4A9E-BFAB-9A6B55BEDC3D}"/>
              </a:ext>
            </a:extLst>
          </p:cNvPr>
          <p:cNvSpPr txBox="1">
            <a:spLocks/>
          </p:cNvSpPr>
          <p:nvPr/>
        </p:nvSpPr>
        <p:spPr>
          <a:xfrm>
            <a:off x="838200" y="1648383"/>
            <a:ext cx="10515600" cy="410528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s-CO" sz="2400" dirty="0">
              <a:solidFill>
                <a:schemeClr val="accent1">
                  <a:lumMod val="60000"/>
                  <a:lumOff val="40000"/>
                </a:schemeClr>
              </a:solidFill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xmlns="" id="{3EC18C8C-D659-4A04-969D-A92343E98F8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8148" y="0"/>
            <a:ext cx="2682549" cy="1734350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1214203" y="2890157"/>
            <a:ext cx="972594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MX" sz="4800" b="1" dirty="0" smtClean="0">
                <a:latin typeface="Century Gothic" panose="020B0502020202020204" pitchFamily="34" charset="0"/>
              </a:rPr>
              <a:t>Malla curricular y contenidos </a:t>
            </a:r>
            <a:endParaRPr lang="es-ES_tradnl" sz="4800" dirty="0"/>
          </a:p>
        </p:txBody>
      </p:sp>
    </p:spTree>
    <p:extLst>
      <p:ext uri="{BB962C8B-B14F-4D97-AF65-F5344CB8AC3E}">
        <p14:creationId xmlns:p14="http://schemas.microsoft.com/office/powerpoint/2010/main" val="701943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xmlns="" id="{4CA3834C-0C86-47C1-8F57-7A52FD35F2AA}"/>
              </a:ext>
            </a:extLst>
          </p:cNvPr>
          <p:cNvSpPr txBox="1"/>
          <p:nvPr/>
        </p:nvSpPr>
        <p:spPr>
          <a:xfrm>
            <a:off x="331303" y="137707"/>
            <a:ext cx="650681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</a:rPr>
              <a:t>Generación de capacidades en el</a:t>
            </a:r>
          </a:p>
          <a:p>
            <a:r>
              <a:rPr lang="es-MX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</a:rPr>
              <a:t>Ecosistema Digital de Bogotá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xmlns="" id="{F7D2BA5E-1031-4A9E-BFAB-9A6B55BEDC3D}"/>
              </a:ext>
            </a:extLst>
          </p:cNvPr>
          <p:cNvSpPr txBox="1">
            <a:spLocks/>
          </p:cNvSpPr>
          <p:nvPr/>
        </p:nvSpPr>
        <p:spPr>
          <a:xfrm>
            <a:off x="838200" y="1648383"/>
            <a:ext cx="10515600" cy="410528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O" sz="2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  <a:ea typeface="+mn-ea"/>
                <a:cs typeface="+mn-cs"/>
              </a:rPr>
              <a:t>Productos y evidencias de sesión formación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xmlns="" id="{3EC18C8C-D659-4A04-969D-A92343E98F8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8148" y="0"/>
            <a:ext cx="2682549" cy="1734350"/>
          </a:xfrm>
          <a:prstGeom prst="rect">
            <a:avLst/>
          </a:prstGeom>
        </p:spPr>
      </p:pic>
      <p:graphicFrame>
        <p:nvGraphicFramePr>
          <p:cNvPr id="6" name="5 Diagrama"/>
          <p:cNvGraphicFramePr/>
          <p:nvPr>
            <p:extLst/>
          </p:nvPr>
        </p:nvGraphicFramePr>
        <p:xfrm>
          <a:off x="3009029" y="2204581"/>
          <a:ext cx="6535803" cy="29943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2 Flecha derecha"/>
          <p:cNvSpPr/>
          <p:nvPr/>
        </p:nvSpPr>
        <p:spPr>
          <a:xfrm>
            <a:off x="9544832" y="2893513"/>
            <a:ext cx="375781" cy="3757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7" name="6 CuadroTexto"/>
          <p:cNvSpPr txBox="1"/>
          <p:nvPr/>
        </p:nvSpPr>
        <p:spPr>
          <a:xfrm>
            <a:off x="10004404" y="2927513"/>
            <a:ext cx="1891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 smtClean="0"/>
              <a:t>Líder de sistemas</a:t>
            </a:r>
            <a:endParaRPr lang="es-CO" dirty="0"/>
          </a:p>
        </p:txBody>
      </p:sp>
      <p:sp>
        <p:nvSpPr>
          <p:cNvPr id="8" name="7 Flecha derecha"/>
          <p:cNvSpPr/>
          <p:nvPr/>
        </p:nvSpPr>
        <p:spPr>
          <a:xfrm>
            <a:off x="8056322" y="4398724"/>
            <a:ext cx="375781" cy="3757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9" name="8 CuadroTexto"/>
          <p:cNvSpPr txBox="1"/>
          <p:nvPr/>
        </p:nvSpPr>
        <p:spPr>
          <a:xfrm>
            <a:off x="8570580" y="4432725"/>
            <a:ext cx="2189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 smtClean="0"/>
              <a:t>Líder metodológico </a:t>
            </a:r>
            <a:endParaRPr lang="es-CO" dirty="0"/>
          </a:p>
        </p:txBody>
      </p:sp>
      <p:sp>
        <p:nvSpPr>
          <p:cNvPr id="10" name="9 CuadroTexto"/>
          <p:cNvSpPr txBox="1"/>
          <p:nvPr/>
        </p:nvSpPr>
        <p:spPr>
          <a:xfrm>
            <a:off x="4300775" y="5659733"/>
            <a:ext cx="3461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 smtClean="0"/>
              <a:t>Aval final: Líder talento Humano</a:t>
            </a:r>
            <a:endParaRPr lang="es-CO" dirty="0"/>
          </a:p>
        </p:txBody>
      </p:sp>
      <p:sp>
        <p:nvSpPr>
          <p:cNvPr id="11" name="10 Flecha abajo"/>
          <p:cNvSpPr/>
          <p:nvPr/>
        </p:nvSpPr>
        <p:spPr>
          <a:xfrm>
            <a:off x="5574082" y="5173249"/>
            <a:ext cx="521918" cy="42385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829570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xmlns="" id="{4CA3834C-0C86-47C1-8F57-7A52FD35F2AA}"/>
              </a:ext>
            </a:extLst>
          </p:cNvPr>
          <p:cNvSpPr txBox="1"/>
          <p:nvPr/>
        </p:nvSpPr>
        <p:spPr>
          <a:xfrm>
            <a:off x="331303" y="137707"/>
            <a:ext cx="650681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</a:rPr>
              <a:t>Generación de capacidades en el</a:t>
            </a:r>
          </a:p>
          <a:p>
            <a:r>
              <a:rPr lang="es-MX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</a:rPr>
              <a:t>Ecosistema Digital de Bogotá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xmlns="" id="{F7D2BA5E-1031-4A9E-BFAB-9A6B55BEDC3D}"/>
              </a:ext>
            </a:extLst>
          </p:cNvPr>
          <p:cNvSpPr txBox="1">
            <a:spLocks/>
          </p:cNvSpPr>
          <p:nvPr/>
        </p:nvSpPr>
        <p:spPr>
          <a:xfrm>
            <a:off x="838200" y="1648383"/>
            <a:ext cx="10515600" cy="410528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O" sz="24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  <a:ea typeface="+mn-ea"/>
                <a:cs typeface="+mn-cs"/>
              </a:rPr>
              <a:t>ENTREGA LISTADOS DE ASISTENCIA</a:t>
            </a:r>
            <a:endParaRPr lang="es-CO" sz="2400" b="1" dirty="0">
              <a:solidFill>
                <a:schemeClr val="accent1">
                  <a:lumMod val="60000"/>
                  <a:lumOff val="40000"/>
                </a:schemeClr>
              </a:solidFill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xmlns="" id="{3EC18C8C-D659-4A04-969D-A92343E98F8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8148" y="0"/>
            <a:ext cx="2682549" cy="1734350"/>
          </a:xfrm>
          <a:prstGeom prst="rect">
            <a:avLst/>
          </a:prstGeom>
        </p:spPr>
      </p:pic>
      <p:graphicFrame>
        <p:nvGraphicFramePr>
          <p:cNvPr id="3" name="2 Tabla"/>
          <p:cNvGraphicFramePr>
            <a:graphicFrameLocks noGrp="1"/>
          </p:cNvGraphicFramePr>
          <p:nvPr>
            <p:extLst/>
          </p:nvPr>
        </p:nvGraphicFramePr>
        <p:xfrm>
          <a:off x="1944318" y="2548465"/>
          <a:ext cx="8128000" cy="185420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086981"/>
                <a:gridCol w="7041019"/>
              </a:tblGrid>
              <a:tr h="370840">
                <a:tc>
                  <a:txBody>
                    <a:bodyPr/>
                    <a:lstStyle/>
                    <a:p>
                      <a:r>
                        <a:rPr lang="es-CO" dirty="0" smtClean="0"/>
                        <a:t>1</a:t>
                      </a:r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 smtClean="0"/>
                        <a:t>Viernes</a:t>
                      </a:r>
                      <a:r>
                        <a:rPr lang="es-CO" baseline="0" dirty="0" smtClean="0"/>
                        <a:t> 29 de junio de 2018</a:t>
                      </a:r>
                      <a:endParaRPr lang="es-CO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CO" dirty="0" smtClean="0"/>
                        <a:t>2</a:t>
                      </a:r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 smtClean="0"/>
                        <a:t>Lunes 30 de julio de 2018</a:t>
                      </a:r>
                      <a:endParaRPr lang="es-CO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CO" dirty="0" smtClean="0"/>
                        <a:t>3</a:t>
                      </a:r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 smtClean="0"/>
                        <a:t>Jueves</a:t>
                      </a:r>
                      <a:r>
                        <a:rPr lang="es-CO" baseline="0" dirty="0" smtClean="0"/>
                        <a:t> 30 de agosto de 2018</a:t>
                      </a:r>
                      <a:endParaRPr lang="es-CO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CO" dirty="0" smtClean="0"/>
                        <a:t>4</a:t>
                      </a:r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 smtClean="0"/>
                        <a:t>Viernes</a:t>
                      </a:r>
                      <a:r>
                        <a:rPr lang="es-CO" baseline="0" dirty="0" smtClean="0"/>
                        <a:t> 28 de septiembre de 2018</a:t>
                      </a:r>
                      <a:endParaRPr lang="es-CO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CO" dirty="0" smtClean="0"/>
                        <a:t>5</a:t>
                      </a:r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 smtClean="0"/>
                        <a:t>Viernes</a:t>
                      </a:r>
                      <a:r>
                        <a:rPr lang="es-CO" baseline="0" dirty="0" smtClean="0"/>
                        <a:t> 12 de Octubre 2018</a:t>
                      </a:r>
                      <a:endParaRPr lang="es-CO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6 CuadroTexto"/>
          <p:cNvSpPr txBox="1"/>
          <p:nvPr/>
        </p:nvSpPr>
        <p:spPr>
          <a:xfrm>
            <a:off x="1878904" y="4722312"/>
            <a:ext cx="81669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 smtClean="0"/>
              <a:t>Nota:  </a:t>
            </a:r>
            <a:r>
              <a:rPr lang="es-CO" dirty="0" smtClean="0"/>
              <a:t>Se recibe listados en óptimo estado, completamente diligenciados, firmados y sin gancho – completos </a:t>
            </a:r>
          </a:p>
          <a:p>
            <a:r>
              <a:rPr lang="es-CO" b="1" dirty="0" smtClean="0"/>
              <a:t>Horario: </a:t>
            </a:r>
            <a:r>
              <a:rPr lang="es-CO" dirty="0" smtClean="0"/>
              <a:t>9:00 a 4:00 pm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01373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xmlns="" id="{4CA3834C-0C86-47C1-8F57-7A52FD35F2AA}"/>
              </a:ext>
            </a:extLst>
          </p:cNvPr>
          <p:cNvSpPr txBox="1"/>
          <p:nvPr/>
        </p:nvSpPr>
        <p:spPr>
          <a:xfrm>
            <a:off x="331303" y="137707"/>
            <a:ext cx="650681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</a:rPr>
              <a:t>Generación de capacidades en el</a:t>
            </a:r>
          </a:p>
          <a:p>
            <a:r>
              <a:rPr lang="es-MX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</a:rPr>
              <a:t>Ecosistema Digital de Bogotá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xmlns="" id="{F7D2BA5E-1031-4A9E-BFAB-9A6B55BEDC3D}"/>
              </a:ext>
            </a:extLst>
          </p:cNvPr>
          <p:cNvSpPr txBox="1">
            <a:spLocks/>
          </p:cNvSpPr>
          <p:nvPr/>
        </p:nvSpPr>
        <p:spPr>
          <a:xfrm>
            <a:off x="750517" y="1734350"/>
            <a:ext cx="10515600" cy="410528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O" sz="24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  <a:ea typeface="+mn-ea"/>
                <a:cs typeface="+mn-cs"/>
              </a:rPr>
              <a:t>Seguimiento en campo</a:t>
            </a:r>
            <a:endParaRPr lang="es-CO" sz="2400" b="1" dirty="0">
              <a:solidFill>
                <a:schemeClr val="accent1">
                  <a:lumMod val="60000"/>
                  <a:lumOff val="40000"/>
                </a:schemeClr>
              </a:solidFill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xmlns="" id="{3EC18C8C-D659-4A04-969D-A92343E98F8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8148" y="0"/>
            <a:ext cx="2682549" cy="1734350"/>
          </a:xfrm>
          <a:prstGeom prst="rect">
            <a:avLst/>
          </a:prstGeom>
        </p:spPr>
      </p:pic>
      <p:sp>
        <p:nvSpPr>
          <p:cNvPr id="11" name="10 CuadroTexto"/>
          <p:cNvSpPr txBox="1"/>
          <p:nvPr/>
        </p:nvSpPr>
        <p:spPr>
          <a:xfrm>
            <a:off x="1716066" y="2605414"/>
            <a:ext cx="91815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itchFamily="2" charset="2"/>
              <a:buChar char="q"/>
            </a:pPr>
            <a:endParaRPr lang="es-CO" dirty="0" smtClean="0"/>
          </a:p>
          <a:p>
            <a:pPr marL="285750" indent="-285750">
              <a:buFont typeface="Wingdings" pitchFamily="2" charset="2"/>
              <a:buChar char="q"/>
            </a:pPr>
            <a:endParaRPr lang="es-CO" dirty="0"/>
          </a:p>
        </p:txBody>
      </p:sp>
      <p:sp>
        <p:nvSpPr>
          <p:cNvPr id="3" name="2 CuadroTexto"/>
          <p:cNvSpPr txBox="1"/>
          <p:nvPr/>
        </p:nvSpPr>
        <p:spPr>
          <a:xfrm>
            <a:off x="1146131" y="2430049"/>
            <a:ext cx="10321447" cy="369331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 algn="just">
              <a:buFont typeface="Wingdings" pitchFamily="2" charset="2"/>
              <a:buChar char="q"/>
            </a:pPr>
            <a:endParaRPr lang="es-CO" dirty="0" smtClean="0"/>
          </a:p>
          <a:p>
            <a:pPr marL="285750" indent="-285750" algn="just">
              <a:buFont typeface="Wingdings" pitchFamily="2" charset="2"/>
              <a:buChar char="q"/>
            </a:pPr>
            <a:r>
              <a:rPr lang="es-CO" dirty="0" smtClean="0"/>
              <a:t>Inicia </a:t>
            </a:r>
            <a:r>
              <a:rPr lang="es-CO" dirty="0"/>
              <a:t>con puntualidad el espacio de formación</a:t>
            </a:r>
          </a:p>
          <a:p>
            <a:pPr marL="285750" indent="-285750" algn="just">
              <a:buFont typeface="Wingdings" pitchFamily="2" charset="2"/>
              <a:buChar char="q"/>
            </a:pPr>
            <a:r>
              <a:rPr lang="es-CO" dirty="0"/>
              <a:t>Realiza proceso de formación con una duración de cuatro horas</a:t>
            </a:r>
          </a:p>
          <a:p>
            <a:pPr marL="285750" indent="-285750" algn="just">
              <a:buFont typeface="Wingdings" pitchFamily="2" charset="2"/>
              <a:buChar char="q"/>
            </a:pPr>
            <a:r>
              <a:rPr lang="es-CO" dirty="0"/>
              <a:t>Orienta su proceso de enseñanza rigiéndose a los contenidos temáticos del modulo</a:t>
            </a:r>
          </a:p>
          <a:p>
            <a:pPr marL="285750" indent="-285750" algn="just">
              <a:buFont typeface="Wingdings" pitchFamily="2" charset="2"/>
              <a:buChar char="q"/>
            </a:pPr>
            <a:r>
              <a:rPr lang="es-CO" dirty="0"/>
              <a:t>Utiliza diferentes recursos didácticos en sus clase  </a:t>
            </a:r>
          </a:p>
          <a:p>
            <a:pPr marL="285750" indent="-285750" algn="just">
              <a:buFont typeface="Wingdings" pitchFamily="2" charset="2"/>
              <a:buChar char="q"/>
            </a:pPr>
            <a:r>
              <a:rPr lang="es-CO" dirty="0"/>
              <a:t>Esta dispuesto a brindar orientación y acompañamiento a los estudiantes</a:t>
            </a:r>
          </a:p>
          <a:p>
            <a:pPr marL="285750" indent="-285750" algn="just">
              <a:buFont typeface="Wingdings" pitchFamily="2" charset="2"/>
              <a:buChar char="q"/>
            </a:pPr>
            <a:r>
              <a:rPr lang="es-CO" dirty="0"/>
              <a:t>Se relaciona con sus estudiantes de manera respetuosa y amable</a:t>
            </a:r>
          </a:p>
          <a:p>
            <a:pPr marL="285750" indent="-285750" algn="just">
              <a:buFont typeface="Wingdings" pitchFamily="2" charset="2"/>
              <a:buChar char="q"/>
            </a:pPr>
            <a:r>
              <a:rPr lang="es-CO" dirty="0"/>
              <a:t>Toma listado de asistencia durante la sesión </a:t>
            </a:r>
          </a:p>
          <a:p>
            <a:pPr marL="285750" indent="-285750" algn="just">
              <a:buFont typeface="Wingdings" pitchFamily="2" charset="2"/>
              <a:buChar char="q"/>
            </a:pPr>
            <a:r>
              <a:rPr lang="es-CO" dirty="0"/>
              <a:t>Usa el chaleco y carné distintivo del programa</a:t>
            </a:r>
          </a:p>
          <a:p>
            <a:pPr marL="285750" indent="-285750" algn="just">
              <a:buFont typeface="Wingdings" pitchFamily="2" charset="2"/>
              <a:buChar char="q"/>
            </a:pPr>
            <a:endParaRPr lang="es-CO" dirty="0"/>
          </a:p>
          <a:p>
            <a:pPr marL="285750" indent="-285750" algn="just">
              <a:buFont typeface="Wingdings" pitchFamily="2" charset="2"/>
              <a:buChar char="q"/>
            </a:pPr>
            <a:r>
              <a:rPr lang="es-CO" dirty="0" smtClean="0"/>
              <a:t>Observaciones</a:t>
            </a:r>
          </a:p>
          <a:p>
            <a:pPr marL="285750" indent="-285750" algn="just">
              <a:buFont typeface="Wingdings" pitchFamily="2" charset="2"/>
              <a:buChar char="q"/>
            </a:pPr>
            <a:r>
              <a:rPr lang="es-CO" dirty="0" smtClean="0"/>
              <a:t>Firmas</a:t>
            </a:r>
            <a:endParaRPr lang="es-CO" dirty="0"/>
          </a:p>
          <a:p>
            <a:endParaRPr lang="es-CO" dirty="0"/>
          </a:p>
        </p:txBody>
      </p:sp>
      <p:sp>
        <p:nvSpPr>
          <p:cNvPr id="7" name="6 CuadroTexto"/>
          <p:cNvSpPr txBox="1"/>
          <p:nvPr/>
        </p:nvSpPr>
        <p:spPr>
          <a:xfrm>
            <a:off x="8505173" y="4784942"/>
            <a:ext cx="2242159" cy="646331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CO" dirty="0" smtClean="0"/>
              <a:t>Aspectos a tener en cuenta 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916018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xmlns="" id="{4CA3834C-0C86-47C1-8F57-7A52FD35F2AA}"/>
              </a:ext>
            </a:extLst>
          </p:cNvPr>
          <p:cNvSpPr txBox="1"/>
          <p:nvPr/>
        </p:nvSpPr>
        <p:spPr>
          <a:xfrm>
            <a:off x="331303" y="137707"/>
            <a:ext cx="650681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</a:rPr>
              <a:t>Generación de capacidades en el</a:t>
            </a:r>
          </a:p>
          <a:p>
            <a:r>
              <a:rPr lang="es-MX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</a:rPr>
              <a:t>Ecosistema Digital de Bogotá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xmlns="" id="{F7D2BA5E-1031-4A9E-BFAB-9A6B55BEDC3D}"/>
              </a:ext>
            </a:extLst>
          </p:cNvPr>
          <p:cNvSpPr txBox="1">
            <a:spLocks/>
          </p:cNvSpPr>
          <p:nvPr/>
        </p:nvSpPr>
        <p:spPr>
          <a:xfrm>
            <a:off x="838200" y="1648383"/>
            <a:ext cx="10515600" cy="410528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O" sz="2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  <a:ea typeface="+mn-ea"/>
                <a:cs typeface="+mn-cs"/>
              </a:rPr>
              <a:t>Productos y evidencias de sesión formación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xmlns="" id="{3EC18C8C-D659-4A04-969D-A92343E98F8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8148" y="0"/>
            <a:ext cx="2682549" cy="1734350"/>
          </a:xfrm>
          <a:prstGeom prst="rect">
            <a:avLst/>
          </a:prstGeom>
        </p:spPr>
      </p:pic>
      <p:sp>
        <p:nvSpPr>
          <p:cNvPr id="3" name="2 Rectángulo"/>
          <p:cNvSpPr/>
          <p:nvPr/>
        </p:nvSpPr>
        <p:spPr>
          <a:xfrm>
            <a:off x="584548" y="2253041"/>
            <a:ext cx="11022903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b="1" dirty="0"/>
              <a:t>GENERACIÓN DE CAPACIDADES EN EL ECOSISTEMA DIGITAL DE BOGOTÁ MINTIC- COLCIENCIAS- FEDESOFT</a:t>
            </a:r>
            <a:endParaRPr lang="es-CO" dirty="0"/>
          </a:p>
          <a:p>
            <a:pPr algn="ctr"/>
            <a:r>
              <a:rPr lang="es-CO" dirty="0"/>
              <a:t> </a:t>
            </a:r>
            <a:r>
              <a:rPr lang="es-CO" b="1" dirty="0" smtClean="0"/>
              <a:t>AVAL </a:t>
            </a:r>
            <a:r>
              <a:rPr lang="es-CO" b="1" dirty="0"/>
              <a:t>CUENTA DE COBRO </a:t>
            </a:r>
            <a:endParaRPr lang="es-CO" dirty="0"/>
          </a:p>
          <a:p>
            <a:r>
              <a:rPr lang="es-CO" dirty="0"/>
              <a:t> </a:t>
            </a:r>
          </a:p>
          <a:p>
            <a:r>
              <a:rPr lang="es-CO" b="1" dirty="0"/>
              <a:t>FECHA:      					</a:t>
            </a:r>
            <a:r>
              <a:rPr lang="es-CO" b="1" dirty="0" smtClean="0"/>
              <a:t>CÉDULA</a:t>
            </a:r>
            <a:r>
              <a:rPr lang="es-CO" b="1" dirty="0"/>
              <a:t>:  </a:t>
            </a:r>
            <a:endParaRPr lang="es-CO" dirty="0"/>
          </a:p>
          <a:p>
            <a:r>
              <a:rPr lang="es-CO" b="1" dirty="0"/>
              <a:t>NOMBRE DEL FORMADOR: 	</a:t>
            </a:r>
            <a:endParaRPr lang="es-CO" b="1" dirty="0" smtClean="0"/>
          </a:p>
          <a:p>
            <a:endParaRPr lang="es-CO" dirty="0"/>
          </a:p>
          <a:p>
            <a:pPr algn="ctr"/>
            <a:r>
              <a:rPr lang="es-CO" b="1" dirty="0"/>
              <a:t>AVAL LÍDER DE SISTEMAS DE INFORMACIÓN:</a:t>
            </a:r>
            <a:r>
              <a:rPr lang="es-CO" dirty="0"/>
              <a:t>  </a:t>
            </a:r>
          </a:p>
          <a:p>
            <a:r>
              <a:rPr lang="es-CO" dirty="0"/>
              <a:t>Por medio del presente se avala que el profesional en mención, a la fecha ha realizado la entrega de: </a:t>
            </a:r>
          </a:p>
          <a:p>
            <a:pPr lvl="0"/>
            <a:r>
              <a:rPr lang="es-CO" dirty="0"/>
              <a:t>Listados de asistencia (fuente: plataforma de seguimiento) Total de listas </a:t>
            </a:r>
            <a:r>
              <a:rPr lang="es-CO" dirty="0" smtClean="0"/>
              <a:t>entregadas y subidas </a:t>
            </a:r>
            <a:r>
              <a:rPr lang="es-CO" dirty="0"/>
              <a:t>por mes: ____</a:t>
            </a:r>
          </a:p>
          <a:p>
            <a:pPr lvl="0"/>
            <a:r>
              <a:rPr lang="es-CO" dirty="0"/>
              <a:t>Reporte de horas dictadas (fuente: plataforma de seguimiento) Total de horas dictadas en el mes: ____</a:t>
            </a:r>
          </a:p>
          <a:p>
            <a:pPr lvl="0"/>
            <a:r>
              <a:rPr lang="es-CO" dirty="0"/>
              <a:t>Cargue de cuatro fotografías por sesión (fuente: plataforma de seguimiento)</a:t>
            </a:r>
          </a:p>
          <a:p>
            <a:r>
              <a:rPr lang="es-CO" dirty="0"/>
              <a:t> </a:t>
            </a:r>
          </a:p>
          <a:p>
            <a:pPr algn="ctr"/>
            <a:r>
              <a:rPr lang="es-CO" dirty="0"/>
              <a:t>____________________________</a:t>
            </a:r>
          </a:p>
          <a:p>
            <a:pPr algn="ctr"/>
            <a:r>
              <a:rPr lang="es-CO" dirty="0"/>
              <a:t>JAVIN MANZANO</a:t>
            </a:r>
          </a:p>
          <a:p>
            <a:pPr algn="ctr"/>
            <a:r>
              <a:rPr lang="es-CO" b="1" dirty="0"/>
              <a:t>LÍDER DE SISTEMAS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22028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xmlns="" id="{4CA3834C-0C86-47C1-8F57-7A52FD35F2AA}"/>
              </a:ext>
            </a:extLst>
          </p:cNvPr>
          <p:cNvSpPr txBox="1"/>
          <p:nvPr/>
        </p:nvSpPr>
        <p:spPr>
          <a:xfrm>
            <a:off x="331303" y="137707"/>
            <a:ext cx="650681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</a:rPr>
              <a:t>Generación de capacidades en el</a:t>
            </a:r>
          </a:p>
          <a:p>
            <a:r>
              <a:rPr lang="es-MX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</a:rPr>
              <a:t>Ecosistema Digital de Bogotá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xmlns="" id="{F7D2BA5E-1031-4A9E-BFAB-9A6B55BEDC3D}"/>
              </a:ext>
            </a:extLst>
          </p:cNvPr>
          <p:cNvSpPr txBox="1">
            <a:spLocks/>
          </p:cNvSpPr>
          <p:nvPr/>
        </p:nvSpPr>
        <p:spPr>
          <a:xfrm>
            <a:off x="838200" y="1648383"/>
            <a:ext cx="10515600" cy="410528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O" sz="2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  <a:ea typeface="+mn-ea"/>
                <a:cs typeface="+mn-cs"/>
              </a:rPr>
              <a:t>Productos y evidencias de sesión formación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xmlns="" id="{3EC18C8C-D659-4A04-969D-A92343E98F8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8148" y="0"/>
            <a:ext cx="2682549" cy="1734350"/>
          </a:xfrm>
          <a:prstGeom prst="rect">
            <a:avLst/>
          </a:prstGeom>
        </p:spPr>
      </p:pic>
      <p:sp>
        <p:nvSpPr>
          <p:cNvPr id="3" name="2 Rectángulo"/>
          <p:cNvSpPr/>
          <p:nvPr/>
        </p:nvSpPr>
        <p:spPr>
          <a:xfrm>
            <a:off x="584548" y="2253041"/>
            <a:ext cx="11022903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b="1" dirty="0"/>
              <a:t>AVAL LÍDER DE SISTEMAS METODOLÓGICO:</a:t>
            </a:r>
            <a:r>
              <a:rPr lang="es-CO" dirty="0"/>
              <a:t>  </a:t>
            </a:r>
            <a:endParaRPr lang="es-CO" dirty="0" smtClean="0"/>
          </a:p>
          <a:p>
            <a:pPr algn="ctr"/>
            <a:endParaRPr lang="es-CO" dirty="0"/>
          </a:p>
          <a:p>
            <a:pPr lvl="0"/>
            <a:r>
              <a:rPr lang="es-CO" dirty="0"/>
              <a:t>Reporte de avance de cada uno de los cursos en la plataforma (fuente: plataforma de seguimiento)</a:t>
            </a:r>
          </a:p>
          <a:p>
            <a:pPr lvl="0"/>
            <a:r>
              <a:rPr lang="es-CO" dirty="0"/>
              <a:t>Reporte de avance de cada uno de los prototipos (fuente: plataforma de seguimiento</a:t>
            </a:r>
            <a:r>
              <a:rPr lang="es-CO" dirty="0" smtClean="0"/>
              <a:t>)</a:t>
            </a:r>
          </a:p>
          <a:p>
            <a:pPr lvl="0"/>
            <a:endParaRPr lang="es-CO" dirty="0"/>
          </a:p>
          <a:p>
            <a:pPr lvl="0"/>
            <a:endParaRPr lang="es-CO" dirty="0"/>
          </a:p>
          <a:p>
            <a:pPr algn="ctr"/>
            <a:r>
              <a:rPr lang="es-CO" dirty="0" smtClean="0"/>
              <a:t>____________________________</a:t>
            </a:r>
            <a:endParaRPr lang="es-CO" dirty="0"/>
          </a:p>
          <a:p>
            <a:pPr algn="ctr"/>
            <a:r>
              <a:rPr lang="es-CO" dirty="0"/>
              <a:t>JOHN CORTES</a:t>
            </a:r>
          </a:p>
          <a:p>
            <a:pPr algn="ctr"/>
            <a:r>
              <a:rPr lang="es-CO" b="1" dirty="0"/>
              <a:t>LÍDER METODOLÓGICO</a:t>
            </a:r>
            <a:endParaRPr lang="es-CO" dirty="0"/>
          </a:p>
          <a:p>
            <a:r>
              <a:rPr lang="es-CO" b="1" dirty="0"/>
              <a:t> </a:t>
            </a:r>
            <a:endParaRPr lang="es-CO" dirty="0"/>
          </a:p>
          <a:p>
            <a:r>
              <a:rPr lang="es-CO" b="1" dirty="0"/>
              <a:t> </a:t>
            </a:r>
            <a:endParaRPr lang="es-CO" dirty="0"/>
          </a:p>
          <a:p>
            <a:r>
              <a:rPr lang="es-CO" b="1" dirty="0"/>
              <a:t>AVAL DE </a:t>
            </a:r>
            <a:r>
              <a:rPr lang="es-CO" b="1" dirty="0" smtClean="0"/>
              <a:t>CUMPLIMIENTO : </a:t>
            </a:r>
          </a:p>
          <a:p>
            <a:endParaRPr lang="es-CO" dirty="0"/>
          </a:p>
          <a:p>
            <a:pPr algn="ctr"/>
            <a:r>
              <a:rPr lang="es-CO" dirty="0" smtClean="0"/>
              <a:t>_______________________________</a:t>
            </a:r>
            <a:endParaRPr lang="es-CO" dirty="0"/>
          </a:p>
          <a:p>
            <a:pPr algn="ctr"/>
            <a:r>
              <a:rPr lang="es-CO" dirty="0"/>
              <a:t>MARCELA BERNAL</a:t>
            </a:r>
          </a:p>
          <a:p>
            <a:pPr algn="ctr"/>
            <a:r>
              <a:rPr lang="es-CO" dirty="0"/>
              <a:t> </a:t>
            </a:r>
            <a:r>
              <a:rPr lang="es-CO" b="1" dirty="0"/>
              <a:t>LIDER TALENTO HUMANO</a:t>
            </a:r>
            <a:endParaRPr lang="es-CO" dirty="0"/>
          </a:p>
          <a:p>
            <a:pPr algn="ctr"/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289360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xmlns="" id="{4CA3834C-0C86-47C1-8F57-7A52FD35F2AA}"/>
              </a:ext>
            </a:extLst>
          </p:cNvPr>
          <p:cNvSpPr txBox="1"/>
          <p:nvPr/>
        </p:nvSpPr>
        <p:spPr>
          <a:xfrm>
            <a:off x="331303" y="137707"/>
            <a:ext cx="650681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</a:rPr>
              <a:t>Generación de capacidades en el</a:t>
            </a:r>
          </a:p>
          <a:p>
            <a:r>
              <a:rPr lang="es-MX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</a:rPr>
              <a:t>Ecosistema Digital de Bogotá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xmlns="" id="{F7D2BA5E-1031-4A9E-BFAB-9A6B55BEDC3D}"/>
              </a:ext>
            </a:extLst>
          </p:cNvPr>
          <p:cNvSpPr txBox="1">
            <a:spLocks/>
          </p:cNvSpPr>
          <p:nvPr/>
        </p:nvSpPr>
        <p:spPr>
          <a:xfrm>
            <a:off x="838200" y="1648383"/>
            <a:ext cx="10515600" cy="410528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O" sz="28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  <a:ea typeface="+mn-ea"/>
                <a:cs typeface="+mn-cs"/>
              </a:rPr>
              <a:t>Aspectos a tener en cuenta</a:t>
            </a:r>
            <a:endParaRPr lang="es-CO" sz="2800" b="1" dirty="0">
              <a:solidFill>
                <a:schemeClr val="accent1">
                  <a:lumMod val="60000"/>
                  <a:lumOff val="40000"/>
                </a:schemeClr>
              </a:solidFill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xmlns="" id="{3EC18C8C-D659-4A04-969D-A92343E98F8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8148" y="0"/>
            <a:ext cx="2682549" cy="1734350"/>
          </a:xfrm>
          <a:prstGeom prst="rect">
            <a:avLst/>
          </a:prstGeom>
        </p:spPr>
      </p:pic>
      <p:graphicFrame>
        <p:nvGraphicFramePr>
          <p:cNvPr id="3" name="2 Diagrama"/>
          <p:cNvGraphicFramePr/>
          <p:nvPr>
            <p:extLst/>
          </p:nvPr>
        </p:nvGraphicFramePr>
        <p:xfrm>
          <a:off x="2568179" y="2058911"/>
          <a:ext cx="7177070" cy="41295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078107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xmlns="" id="{4CA3834C-0C86-47C1-8F57-7A52FD35F2AA}"/>
              </a:ext>
            </a:extLst>
          </p:cNvPr>
          <p:cNvSpPr txBox="1"/>
          <p:nvPr/>
        </p:nvSpPr>
        <p:spPr>
          <a:xfrm>
            <a:off x="2410623" y="275494"/>
            <a:ext cx="650681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</a:rPr>
              <a:t>Generación de capacidades en el</a:t>
            </a:r>
          </a:p>
          <a:p>
            <a:r>
              <a:rPr lang="es-MX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</a:rPr>
              <a:t>Ecosistema Digital de </a:t>
            </a:r>
            <a:r>
              <a:rPr lang="es-MX" sz="28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</a:rPr>
              <a:t>Bogotá</a:t>
            </a:r>
            <a:endParaRPr lang="es-MX" sz="2800" dirty="0">
              <a:solidFill>
                <a:schemeClr val="accent1">
                  <a:lumMod val="60000"/>
                  <a:lumOff val="40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xmlns="" id="{F7D2BA5E-1031-4A9E-BFAB-9A6B55BEDC3D}"/>
              </a:ext>
            </a:extLst>
          </p:cNvPr>
          <p:cNvSpPr txBox="1">
            <a:spLocks/>
          </p:cNvSpPr>
          <p:nvPr/>
        </p:nvSpPr>
        <p:spPr>
          <a:xfrm>
            <a:off x="838200" y="1648383"/>
            <a:ext cx="10515600" cy="410528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O" sz="24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  <a:ea typeface="+mn-ea"/>
                <a:cs typeface="+mn-cs"/>
              </a:rPr>
              <a:t>Acciones para garantizar la permanencia de los estudiantes</a:t>
            </a:r>
            <a:endParaRPr lang="es-CO" sz="2400" b="1" dirty="0">
              <a:solidFill>
                <a:schemeClr val="accent1">
                  <a:lumMod val="60000"/>
                  <a:lumOff val="40000"/>
                </a:schemeClr>
              </a:solidFill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xmlns="" id="{3EC18C8C-D659-4A04-969D-A92343E98F8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8148" y="0"/>
            <a:ext cx="2682549" cy="1734350"/>
          </a:xfrm>
          <a:prstGeom prst="rect">
            <a:avLst/>
          </a:prstGeom>
        </p:spPr>
      </p:pic>
      <p:graphicFrame>
        <p:nvGraphicFramePr>
          <p:cNvPr id="6" name="5 Diagrama"/>
          <p:cNvGraphicFramePr/>
          <p:nvPr>
            <p:extLst/>
          </p:nvPr>
        </p:nvGraphicFramePr>
        <p:xfrm>
          <a:off x="2032000" y="2530258"/>
          <a:ext cx="6723693" cy="36080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2 CuadroTexto"/>
          <p:cNvSpPr txBox="1"/>
          <p:nvPr/>
        </p:nvSpPr>
        <p:spPr>
          <a:xfrm>
            <a:off x="1783915" y="2754237"/>
            <a:ext cx="18914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 smtClean="0"/>
              <a:t>Comunicación</a:t>
            </a:r>
            <a:endParaRPr lang="es-CO" sz="1400" dirty="0"/>
          </a:p>
        </p:txBody>
      </p:sp>
      <p:sp>
        <p:nvSpPr>
          <p:cNvPr id="8" name="7 CuadroTexto"/>
          <p:cNvSpPr txBox="1"/>
          <p:nvPr/>
        </p:nvSpPr>
        <p:spPr>
          <a:xfrm>
            <a:off x="7686805" y="5221575"/>
            <a:ext cx="18914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 smtClean="0"/>
              <a:t>Saber- ser- hacer</a:t>
            </a:r>
          </a:p>
        </p:txBody>
      </p:sp>
      <p:sp>
        <p:nvSpPr>
          <p:cNvPr id="9" name="8 CuadroTexto"/>
          <p:cNvSpPr txBox="1"/>
          <p:nvPr/>
        </p:nvSpPr>
        <p:spPr>
          <a:xfrm>
            <a:off x="8632520" y="2970756"/>
            <a:ext cx="18914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 smtClean="0"/>
              <a:t>Lectura de Grupos</a:t>
            </a:r>
            <a:endParaRPr lang="es-CO" sz="1400" dirty="0"/>
          </a:p>
        </p:txBody>
      </p:sp>
      <p:sp>
        <p:nvSpPr>
          <p:cNvPr id="10" name="9 CuadroTexto"/>
          <p:cNvSpPr txBox="1"/>
          <p:nvPr/>
        </p:nvSpPr>
        <p:spPr>
          <a:xfrm>
            <a:off x="918981" y="3607495"/>
            <a:ext cx="21874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 smtClean="0"/>
              <a:t>Clases prácticas- creativas </a:t>
            </a:r>
            <a:endParaRPr lang="es-CO" sz="1400" dirty="0"/>
          </a:p>
        </p:txBody>
      </p:sp>
      <p:sp>
        <p:nvSpPr>
          <p:cNvPr id="11" name="10 CuadroTexto"/>
          <p:cNvSpPr txBox="1"/>
          <p:nvPr/>
        </p:nvSpPr>
        <p:spPr>
          <a:xfrm>
            <a:off x="1464908" y="4480741"/>
            <a:ext cx="18914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 smtClean="0"/>
              <a:t>Innovación</a:t>
            </a:r>
            <a:endParaRPr lang="es-CO" sz="1400" dirty="0"/>
          </a:p>
        </p:txBody>
      </p:sp>
      <p:sp>
        <p:nvSpPr>
          <p:cNvPr id="12" name="11 CuadroTexto"/>
          <p:cNvSpPr txBox="1"/>
          <p:nvPr/>
        </p:nvSpPr>
        <p:spPr>
          <a:xfrm>
            <a:off x="2160738" y="5523978"/>
            <a:ext cx="22358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 smtClean="0"/>
              <a:t>Tutoriales, foros, videos</a:t>
            </a:r>
            <a:endParaRPr lang="es-CO" sz="1400" dirty="0"/>
          </a:p>
        </p:txBody>
      </p:sp>
      <p:sp>
        <p:nvSpPr>
          <p:cNvPr id="13" name="12 CuadroTexto"/>
          <p:cNvSpPr txBox="1"/>
          <p:nvPr/>
        </p:nvSpPr>
        <p:spPr>
          <a:xfrm>
            <a:off x="8480120" y="2818356"/>
            <a:ext cx="18914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 smtClean="0"/>
              <a:t>Lectura de Grupos</a:t>
            </a:r>
            <a:endParaRPr lang="es-CO" sz="1400" dirty="0"/>
          </a:p>
        </p:txBody>
      </p:sp>
    </p:spTree>
    <p:extLst>
      <p:ext uri="{BB962C8B-B14F-4D97-AF65-F5344CB8AC3E}">
        <p14:creationId xmlns:p14="http://schemas.microsoft.com/office/powerpoint/2010/main" val="234576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xmlns="" id="{4CA3834C-0C86-47C1-8F57-7A52FD35F2AA}"/>
              </a:ext>
            </a:extLst>
          </p:cNvPr>
          <p:cNvSpPr txBox="1"/>
          <p:nvPr/>
        </p:nvSpPr>
        <p:spPr>
          <a:xfrm>
            <a:off x="2410623" y="275494"/>
            <a:ext cx="650681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</a:rPr>
              <a:t>Generación de capacidades en el</a:t>
            </a:r>
          </a:p>
          <a:p>
            <a:r>
              <a:rPr lang="es-MX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</a:rPr>
              <a:t>Ecosistema Digital de </a:t>
            </a:r>
            <a:r>
              <a:rPr lang="es-MX" sz="28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</a:rPr>
              <a:t>Bogotá</a:t>
            </a:r>
            <a:endParaRPr lang="es-MX" sz="2800" dirty="0">
              <a:solidFill>
                <a:schemeClr val="accent1">
                  <a:lumMod val="60000"/>
                  <a:lumOff val="40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xmlns="" id="{F7D2BA5E-1031-4A9E-BFAB-9A6B55BEDC3D}"/>
              </a:ext>
            </a:extLst>
          </p:cNvPr>
          <p:cNvSpPr txBox="1">
            <a:spLocks/>
          </p:cNvSpPr>
          <p:nvPr/>
        </p:nvSpPr>
        <p:spPr>
          <a:xfrm>
            <a:off x="838200" y="1648383"/>
            <a:ext cx="10515600" cy="410528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O" sz="24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  <a:ea typeface="+mn-ea"/>
                <a:cs typeface="+mn-cs"/>
              </a:rPr>
              <a:t>Acciones </a:t>
            </a:r>
            <a:endParaRPr lang="es-CO" sz="2400" b="1" dirty="0">
              <a:solidFill>
                <a:schemeClr val="accent1">
                  <a:lumMod val="60000"/>
                  <a:lumOff val="40000"/>
                </a:schemeClr>
              </a:solidFill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xmlns="" id="{3EC18C8C-D659-4A04-969D-A92343E98F8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8148" y="0"/>
            <a:ext cx="2682549" cy="1734350"/>
          </a:xfrm>
          <a:prstGeom prst="rect">
            <a:avLst/>
          </a:prstGeom>
        </p:spPr>
      </p:pic>
      <p:sp>
        <p:nvSpPr>
          <p:cNvPr id="14" name="13 CuadroTexto"/>
          <p:cNvSpPr txBox="1"/>
          <p:nvPr/>
        </p:nvSpPr>
        <p:spPr>
          <a:xfrm>
            <a:off x="1146131" y="2430049"/>
            <a:ext cx="10321447" cy="369331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 algn="just">
              <a:buFont typeface="Wingdings" pitchFamily="2" charset="2"/>
              <a:buChar char="q"/>
            </a:pPr>
            <a:endParaRPr lang="es-CO" dirty="0" smtClean="0"/>
          </a:p>
          <a:p>
            <a:pPr marL="285750" indent="-285750">
              <a:buFont typeface="Wingdings" pitchFamily="2" charset="2"/>
              <a:buChar char="q"/>
            </a:pPr>
            <a:r>
              <a:rPr lang="es-CO" dirty="0" smtClean="0"/>
              <a:t>Reconocimiento de los retos de cada localidad asignada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s-CO" dirty="0" smtClean="0"/>
              <a:t>Socializar al inicio del proceso el aspecto de Certificación </a:t>
            </a:r>
            <a:r>
              <a:rPr lang="es-CO" dirty="0"/>
              <a:t>de </a:t>
            </a:r>
            <a:r>
              <a:rPr lang="es-CO" dirty="0" smtClean="0"/>
              <a:t>suficiencia, (para </a:t>
            </a:r>
            <a:r>
              <a:rPr lang="es-CO" dirty="0"/>
              <a:t>presentar el examen de certificación es necesario acreditar la asistencia al curso en al menos 80% de las clases </a:t>
            </a:r>
            <a:r>
              <a:rPr lang="es-CO" dirty="0" smtClean="0"/>
              <a:t>presenciales) entregables</a:t>
            </a:r>
          </a:p>
          <a:p>
            <a:endParaRPr lang="es-CO" dirty="0"/>
          </a:p>
          <a:p>
            <a:r>
              <a:rPr lang="es-CO" dirty="0" smtClean="0"/>
              <a:t>Teniendo en cuenta, previo conocimiento de criterios de selección: 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s-CO" dirty="0"/>
              <a:t> </a:t>
            </a:r>
            <a:r>
              <a:rPr lang="es-CO" dirty="0" smtClean="0"/>
              <a:t>Identificar </a:t>
            </a:r>
            <a:r>
              <a:rPr lang="es-CO" dirty="0"/>
              <a:t>a los </a:t>
            </a:r>
            <a:r>
              <a:rPr lang="es-CO" dirty="0" smtClean="0"/>
              <a:t>aprendices destacados 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s-CO" dirty="0" smtClean="0"/>
              <a:t>Realizar y entregar el listado </a:t>
            </a:r>
            <a:r>
              <a:rPr lang="es-CO" dirty="0"/>
              <a:t>de los aprendices seleccionados para trabajar en </a:t>
            </a:r>
            <a:r>
              <a:rPr lang="es-CO" dirty="0" smtClean="0"/>
              <a:t>las compañías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s-CO" dirty="0" smtClean="0"/>
              <a:t>Elaborar un documento </a:t>
            </a:r>
            <a:r>
              <a:rPr lang="es-CO" dirty="0"/>
              <a:t>con justificación del </a:t>
            </a:r>
            <a:r>
              <a:rPr lang="es-CO" dirty="0" smtClean="0"/>
              <a:t>porqué las becas mejores estudiantes</a:t>
            </a:r>
          </a:p>
          <a:p>
            <a:endParaRPr lang="es-CO" dirty="0" smtClean="0"/>
          </a:p>
          <a:p>
            <a:pPr marL="285750" indent="-285750">
              <a:buFont typeface="Wingdings" pitchFamily="2" charset="2"/>
              <a:buChar char="q"/>
            </a:pPr>
            <a:endParaRPr lang="es-CO" dirty="0"/>
          </a:p>
          <a:p>
            <a:pPr marL="285750" indent="-285750">
              <a:buFont typeface="Wingdings" pitchFamily="2" charset="2"/>
              <a:buChar char="q"/>
            </a:pP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866355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xmlns="" id="{4CA3834C-0C86-47C1-8F57-7A52FD35F2AA}"/>
              </a:ext>
            </a:extLst>
          </p:cNvPr>
          <p:cNvSpPr txBox="1"/>
          <p:nvPr/>
        </p:nvSpPr>
        <p:spPr>
          <a:xfrm>
            <a:off x="2410623" y="275494"/>
            <a:ext cx="650681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</a:rPr>
              <a:t>Generación de capacidades en el</a:t>
            </a:r>
          </a:p>
          <a:p>
            <a:r>
              <a:rPr lang="es-MX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</a:rPr>
              <a:t>Ecosistema Digital de </a:t>
            </a:r>
            <a:r>
              <a:rPr lang="es-MX" sz="28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</a:rPr>
              <a:t>Bogotá</a:t>
            </a:r>
            <a:endParaRPr lang="es-MX" sz="2800" dirty="0">
              <a:solidFill>
                <a:schemeClr val="accent1">
                  <a:lumMod val="60000"/>
                  <a:lumOff val="40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xmlns="" id="{F7D2BA5E-1031-4A9E-BFAB-9A6B55BEDC3D}"/>
              </a:ext>
            </a:extLst>
          </p:cNvPr>
          <p:cNvSpPr txBox="1">
            <a:spLocks/>
          </p:cNvSpPr>
          <p:nvPr/>
        </p:nvSpPr>
        <p:spPr>
          <a:xfrm>
            <a:off x="838200" y="1648383"/>
            <a:ext cx="10515600" cy="410528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s-CO" sz="9600" b="1" dirty="0" smtClean="0">
              <a:solidFill>
                <a:schemeClr val="accent1">
                  <a:lumMod val="60000"/>
                  <a:lumOff val="40000"/>
                </a:schemeClr>
              </a:solidFill>
              <a:latin typeface="Century Gothic" panose="020B0502020202020204" pitchFamily="34" charset="0"/>
              <a:ea typeface="+mn-ea"/>
              <a:cs typeface="+mn-cs"/>
            </a:endParaRPr>
          </a:p>
          <a:p>
            <a:pPr algn="ctr"/>
            <a:r>
              <a:rPr lang="es-CO" sz="96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  <a:ea typeface="+mn-ea"/>
                <a:cs typeface="+mn-cs"/>
              </a:rPr>
              <a:t>Gracias!!! </a:t>
            </a:r>
            <a:endParaRPr lang="es-CO" sz="9600" b="1" dirty="0">
              <a:solidFill>
                <a:schemeClr val="accent1">
                  <a:lumMod val="60000"/>
                  <a:lumOff val="40000"/>
                </a:schemeClr>
              </a:solidFill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xmlns="" id="{3EC18C8C-D659-4A04-969D-A92343E98F8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8148" y="0"/>
            <a:ext cx="2682549" cy="173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46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="" xmlns:a16="http://schemas.microsoft.com/office/drawing/2014/main" id="{F7D2BA5E-1031-4A9E-BFAB-9A6B55BEDC3D}"/>
              </a:ext>
            </a:extLst>
          </p:cNvPr>
          <p:cNvSpPr txBox="1">
            <a:spLocks/>
          </p:cNvSpPr>
          <p:nvPr/>
        </p:nvSpPr>
        <p:spPr>
          <a:xfrm>
            <a:off x="838200" y="1648383"/>
            <a:ext cx="10515600" cy="410528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s-CO" sz="2400" dirty="0">
              <a:solidFill>
                <a:schemeClr val="accent1">
                  <a:lumMod val="60000"/>
                  <a:lumOff val="40000"/>
                </a:schemeClr>
              </a:solidFill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="" xmlns:a16="http://schemas.microsoft.com/office/drawing/2014/main" id="{3EC18C8C-D659-4A04-969D-A92343E98F8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4262" y="623001"/>
            <a:ext cx="3464832" cy="2240120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="" xmlns:a16="http://schemas.microsoft.com/office/drawing/2014/main" id="{911E9EEE-8808-4A40-A968-C1070D81FBFD}"/>
              </a:ext>
            </a:extLst>
          </p:cNvPr>
          <p:cNvSpPr txBox="1"/>
          <p:nvPr/>
        </p:nvSpPr>
        <p:spPr>
          <a:xfrm>
            <a:off x="674492" y="2863121"/>
            <a:ext cx="1084301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4800" b="1" dirty="0">
                <a:solidFill>
                  <a:schemeClr val="accent1">
                    <a:lumMod val="75000"/>
                  </a:schemeClr>
                </a:solidFill>
                <a:latin typeface="Century Gothic" panose="020B0502020202020204" pitchFamily="34" charset="0"/>
              </a:rPr>
              <a:t>Capacitación formadores</a:t>
            </a:r>
          </a:p>
          <a:p>
            <a:pPr algn="ctr"/>
            <a:r>
              <a:rPr lang="es-MX" sz="4800" b="1" dirty="0">
                <a:solidFill>
                  <a:schemeClr val="accent1">
                    <a:lumMod val="75000"/>
                  </a:schemeClr>
                </a:solidFill>
                <a:latin typeface="Century Gothic" panose="020B0502020202020204" pitchFamily="34" charset="0"/>
              </a:rPr>
              <a:t>Componente Mesa de ayuda</a:t>
            </a:r>
            <a:endParaRPr lang="es-CO" sz="6600" dirty="0">
              <a:solidFill>
                <a:schemeClr val="accent1">
                  <a:lumMod val="75000"/>
                </a:schemeClr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2596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/>
          <p:nvPr/>
        </p:nvSpPr>
        <p:spPr>
          <a:xfrm>
            <a:off x="331303" y="137707"/>
            <a:ext cx="6506819" cy="95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800" dirty="0">
                <a:solidFill>
                  <a:srgbClr val="8DA9DB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Generación de capacidades en el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800" dirty="0">
                <a:solidFill>
                  <a:srgbClr val="8DA9DB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Ecosistema Digital de Bogotá</a:t>
            </a:r>
            <a:endParaRPr dirty="0"/>
          </a:p>
        </p:txBody>
      </p:sp>
      <p:sp>
        <p:nvSpPr>
          <p:cNvPr id="85" name="Shape 85"/>
          <p:cNvSpPr/>
          <p:nvPr/>
        </p:nvSpPr>
        <p:spPr>
          <a:xfrm>
            <a:off x="901147" y="2939142"/>
            <a:ext cx="10202281" cy="23839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200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Programa enfocado en capacitar profesionales, técnicos y tecnólogos en competencias para proponer soluciones y escenarios tecnológicos por medio de prototipos, procesamiento de datos y la construcción de aplicaciones para plataformas móviles desde componentes Web, aprovechando las herramientas que nos ofrecen los actuales frameworks del mercado.</a:t>
            </a:r>
            <a:endParaRPr sz="2200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6" name="Shape 86"/>
          <p:cNvSpPr txBox="1"/>
          <p:nvPr/>
        </p:nvSpPr>
        <p:spPr>
          <a:xfrm>
            <a:off x="738808" y="1943099"/>
            <a:ext cx="10527905" cy="1158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DA9DB"/>
              </a:buClr>
              <a:buSzPts val="2400"/>
              <a:buFont typeface="Century Gothic"/>
              <a:buNone/>
            </a:pPr>
            <a:r>
              <a:rPr lang="es-MX" sz="2400" dirty="0">
                <a:solidFill>
                  <a:srgbClr val="8DA9DB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Descripción</a:t>
            </a:r>
            <a:endParaRPr dirty="0"/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DA9DB"/>
              </a:buClr>
              <a:buSzPts val="2400"/>
              <a:buFont typeface="Century Gothic"/>
              <a:buNone/>
            </a:pPr>
            <a:r>
              <a:rPr lang="es-MX" sz="2400" dirty="0">
                <a:solidFill>
                  <a:srgbClr val="8DA9DB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Full Stack y Herramientas Híbridas</a:t>
            </a:r>
            <a:endParaRPr dirty="0"/>
          </a:p>
        </p:txBody>
      </p:sp>
      <p:pic>
        <p:nvPicPr>
          <p:cNvPr id="87" name="Shape 8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78148" y="0"/>
            <a:ext cx="2682549" cy="17343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1101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="" xmlns:a16="http://schemas.microsoft.com/office/drawing/2014/main" id="{4CA3834C-0C86-47C1-8F57-7A52FD35F2AA}"/>
              </a:ext>
            </a:extLst>
          </p:cNvPr>
          <p:cNvSpPr txBox="1"/>
          <p:nvPr/>
        </p:nvSpPr>
        <p:spPr>
          <a:xfrm>
            <a:off x="331303" y="137707"/>
            <a:ext cx="650681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</a:rPr>
              <a:t>Generación de capacidades en el</a:t>
            </a:r>
          </a:p>
          <a:p>
            <a:r>
              <a:rPr lang="es-MX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</a:rPr>
              <a:t>Ecosistema Digital de Bogotá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="" xmlns:a16="http://schemas.microsoft.com/office/drawing/2014/main" id="{3EC18C8C-D659-4A04-969D-A92343E98F8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8148" y="0"/>
            <a:ext cx="2682549" cy="1734350"/>
          </a:xfrm>
          <a:prstGeom prst="rect">
            <a:avLst/>
          </a:prstGeom>
        </p:spPr>
      </p:pic>
      <p:sp>
        <p:nvSpPr>
          <p:cNvPr id="6" name="object 3">
            <a:extLst>
              <a:ext uri="{FF2B5EF4-FFF2-40B4-BE49-F238E27FC236}">
                <a16:creationId xmlns="" xmlns:a16="http://schemas.microsoft.com/office/drawing/2014/main" id="{7A4C90E1-8A47-4C80-8537-5327269D408C}"/>
              </a:ext>
            </a:extLst>
          </p:cNvPr>
          <p:cNvSpPr txBox="1">
            <a:spLocks/>
          </p:cNvSpPr>
          <p:nvPr/>
        </p:nvSpPr>
        <p:spPr>
          <a:xfrm>
            <a:off x="1398358" y="1199578"/>
            <a:ext cx="9144000" cy="400622"/>
          </a:xfrm>
          <a:prstGeom prst="rect">
            <a:avLst/>
          </a:prstGeom>
        </p:spPr>
        <p:txBody>
          <a:bodyPr vert="horz" wrap="square" lIns="0" tIns="12700" rIns="0" bIns="0" rtlCol="0" anchor="b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s-CO" sz="2800" b="1" spc="15" dirty="0">
                <a:solidFill>
                  <a:srgbClr val="0070C0"/>
                </a:solidFill>
                <a:latin typeface="Calibri"/>
                <a:ea typeface="+mn-ea"/>
                <a:cs typeface="Calibri"/>
              </a:rPr>
              <a:t>Mesa de Ayuda: Página </a:t>
            </a:r>
            <a:r>
              <a:rPr lang="es-CO" sz="2800" b="1" spc="15" dirty="0">
                <a:solidFill>
                  <a:srgbClr val="0070C0"/>
                </a:solidFill>
                <a:latin typeface="Calibri"/>
                <a:ea typeface="+mn-ea"/>
                <a:cs typeface="Calibri"/>
              </a:rPr>
              <a:t>Fedesoft</a:t>
            </a:r>
            <a:endParaRPr lang="es-CO" sz="2800" b="1" spc="15" dirty="0">
              <a:solidFill>
                <a:srgbClr val="0070C0"/>
              </a:solidFill>
              <a:latin typeface="Calibri"/>
              <a:ea typeface="+mn-ea"/>
              <a:cs typeface="Calibri"/>
            </a:endParaRPr>
          </a:p>
        </p:txBody>
      </p:sp>
      <p:sp>
        <p:nvSpPr>
          <p:cNvPr id="7" name="Subtítulo 2">
            <a:extLst>
              <a:ext uri="{FF2B5EF4-FFF2-40B4-BE49-F238E27FC236}">
                <a16:creationId xmlns="" xmlns:a16="http://schemas.microsoft.com/office/drawing/2014/main" id="{5B0CCA92-4A3D-4024-856B-158F9DCA57AA}"/>
              </a:ext>
            </a:extLst>
          </p:cNvPr>
          <p:cNvSpPr txBox="1">
            <a:spLocks/>
          </p:cNvSpPr>
          <p:nvPr/>
        </p:nvSpPr>
        <p:spPr>
          <a:xfrm>
            <a:off x="1298713" y="1841188"/>
            <a:ext cx="9144000" cy="400622"/>
          </a:xfrm>
          <a:prstGeom prst="rect">
            <a:avLst/>
          </a:prstGeom>
        </p:spPr>
        <p:txBody>
          <a:bodyPr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Ingresando a la página web http://</a:t>
            </a:r>
            <a:r>
              <a:rPr lang="es-ES" dirty="0">
                <a:hlinkClick r:id="rId3"/>
              </a:rPr>
              <a:t>fede-gestor-evaluaciones-front</a:t>
            </a:r>
            <a:r>
              <a:rPr lang="es-ES" dirty="0"/>
              <a:t>.herokuapp.com/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="" xmlns:a16="http://schemas.microsoft.com/office/drawing/2014/main" id="{DAD629EC-6520-474C-BA33-5E8B578C9B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708" y="2858775"/>
            <a:ext cx="6577821" cy="3211296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="" xmlns:a16="http://schemas.microsoft.com/office/drawing/2014/main" id="{1C5C894F-988E-459F-ADE8-576599F319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8852" y="3114177"/>
            <a:ext cx="2505425" cy="924054"/>
          </a:xfrm>
          <a:prstGeom prst="rect">
            <a:avLst/>
          </a:prstGeom>
        </p:spPr>
      </p:pic>
      <p:cxnSp>
        <p:nvCxnSpPr>
          <p:cNvPr id="10" name="Conector recto 9">
            <a:extLst>
              <a:ext uri="{FF2B5EF4-FFF2-40B4-BE49-F238E27FC236}">
                <a16:creationId xmlns="" xmlns:a16="http://schemas.microsoft.com/office/drawing/2014/main" id="{F4C9F285-A90E-436E-870A-0D7799DF7248}"/>
              </a:ext>
            </a:extLst>
          </p:cNvPr>
          <p:cNvCxnSpPr>
            <a:cxnSpLocks/>
          </p:cNvCxnSpPr>
          <p:nvPr/>
        </p:nvCxnSpPr>
        <p:spPr>
          <a:xfrm flipV="1">
            <a:off x="6944139" y="3627413"/>
            <a:ext cx="1351722" cy="23360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10">
            <a:extLst>
              <a:ext uri="{FF2B5EF4-FFF2-40B4-BE49-F238E27FC236}">
                <a16:creationId xmlns="" xmlns:a16="http://schemas.microsoft.com/office/drawing/2014/main" id="{187346D4-969E-4F4A-906B-61C4497C77D8}"/>
              </a:ext>
            </a:extLst>
          </p:cNvPr>
          <p:cNvCxnSpPr>
            <a:cxnSpLocks/>
          </p:cNvCxnSpPr>
          <p:nvPr/>
        </p:nvCxnSpPr>
        <p:spPr>
          <a:xfrm flipV="1">
            <a:off x="6904383" y="3988904"/>
            <a:ext cx="1722782" cy="19878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673467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>
            <a:extLst>
              <a:ext uri="{FF2B5EF4-FFF2-40B4-BE49-F238E27FC236}">
                <a16:creationId xmlns="" xmlns:a16="http://schemas.microsoft.com/office/drawing/2014/main" id="{89E72696-750E-4987-8506-AB7DD52F5C96}"/>
              </a:ext>
            </a:extLst>
          </p:cNvPr>
          <p:cNvSpPr txBox="1">
            <a:spLocks/>
          </p:cNvSpPr>
          <p:nvPr/>
        </p:nvSpPr>
        <p:spPr>
          <a:xfrm>
            <a:off x="609601" y="323552"/>
            <a:ext cx="9144000" cy="400622"/>
          </a:xfrm>
          <a:prstGeom prst="rect">
            <a:avLst/>
          </a:prstGeom>
        </p:spPr>
        <p:txBody>
          <a:bodyPr vert="horz" wrap="square" lIns="0" tIns="12700" rIns="0" bIns="0" rtlCol="0" anchor="b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algn="l">
              <a:spcBef>
                <a:spcPts val="100"/>
              </a:spcBef>
            </a:pPr>
            <a:r>
              <a:rPr lang="es-CO" sz="2800" b="1" spc="15" dirty="0">
                <a:solidFill>
                  <a:srgbClr val="0070C0"/>
                </a:solidFill>
                <a:latin typeface="Calibri"/>
                <a:ea typeface="+mn-ea"/>
                <a:cs typeface="Calibri"/>
              </a:rPr>
              <a:t>Mesa de Ayuda: Página </a:t>
            </a:r>
            <a:r>
              <a:rPr lang="es-CO" sz="2800" b="1" spc="15" dirty="0">
                <a:solidFill>
                  <a:srgbClr val="0070C0"/>
                </a:solidFill>
                <a:latin typeface="Calibri"/>
                <a:ea typeface="+mn-ea"/>
                <a:cs typeface="Calibri"/>
              </a:rPr>
              <a:t>Fedesoft</a:t>
            </a:r>
            <a:endParaRPr lang="es-CO" sz="2800" b="1" spc="15" dirty="0">
              <a:solidFill>
                <a:srgbClr val="0070C0"/>
              </a:solidFill>
              <a:latin typeface="Calibri"/>
              <a:ea typeface="+mn-ea"/>
              <a:cs typeface="Calibri"/>
            </a:endParaRPr>
          </a:p>
        </p:txBody>
      </p:sp>
      <p:sp>
        <p:nvSpPr>
          <p:cNvPr id="4" name="Subtítulo 2">
            <a:extLst>
              <a:ext uri="{FF2B5EF4-FFF2-40B4-BE49-F238E27FC236}">
                <a16:creationId xmlns="" xmlns:a16="http://schemas.microsoft.com/office/drawing/2014/main" id="{C68A3E53-0C54-4658-B14B-72BFEA3F6A77}"/>
              </a:ext>
            </a:extLst>
          </p:cNvPr>
          <p:cNvSpPr txBox="1">
            <a:spLocks/>
          </p:cNvSpPr>
          <p:nvPr/>
        </p:nvSpPr>
        <p:spPr>
          <a:xfrm>
            <a:off x="245166" y="873381"/>
            <a:ext cx="9144000" cy="400622"/>
          </a:xfrm>
          <a:prstGeom prst="rect">
            <a:avLst/>
          </a:prstGeom>
        </p:spPr>
        <p:txBody>
          <a:bodyPr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Ingresando a la página web http://fede-gestor-evaluaciones-front.herokuapp.com/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="" xmlns:a16="http://schemas.microsoft.com/office/drawing/2014/main" id="{893B954F-8A9F-4E3C-8B10-8168F25B96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1" y="3260225"/>
            <a:ext cx="6347791" cy="3073912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="" xmlns:a16="http://schemas.microsoft.com/office/drawing/2014/main" id="{EB546C47-1658-49EC-83FA-CD4B489904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5036" y="1176999"/>
            <a:ext cx="2962688" cy="5191850"/>
          </a:xfrm>
          <a:prstGeom prst="rect">
            <a:avLst/>
          </a:prstGeom>
        </p:spPr>
      </p:pic>
      <p:cxnSp>
        <p:nvCxnSpPr>
          <p:cNvPr id="8" name="Conector recto 7">
            <a:extLst>
              <a:ext uri="{FF2B5EF4-FFF2-40B4-BE49-F238E27FC236}">
                <a16:creationId xmlns="" xmlns:a16="http://schemas.microsoft.com/office/drawing/2014/main" id="{24F454C0-8908-42B1-A5C2-36C1AD105D4C}"/>
              </a:ext>
            </a:extLst>
          </p:cNvPr>
          <p:cNvCxnSpPr>
            <a:cxnSpLocks/>
          </p:cNvCxnSpPr>
          <p:nvPr/>
        </p:nvCxnSpPr>
        <p:spPr>
          <a:xfrm flipV="1">
            <a:off x="6334539" y="2224454"/>
            <a:ext cx="2607238" cy="39908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8">
            <a:extLst>
              <a:ext uri="{FF2B5EF4-FFF2-40B4-BE49-F238E27FC236}">
                <a16:creationId xmlns="" xmlns:a16="http://schemas.microsoft.com/office/drawing/2014/main" id="{F86DE54B-02CA-4D5A-8265-3D7A8360CE1D}"/>
              </a:ext>
            </a:extLst>
          </p:cNvPr>
          <p:cNvCxnSpPr>
            <a:cxnSpLocks/>
          </p:cNvCxnSpPr>
          <p:nvPr/>
        </p:nvCxnSpPr>
        <p:spPr>
          <a:xfrm flipV="1">
            <a:off x="6334539" y="3965331"/>
            <a:ext cx="2695161" cy="22499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758426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ítulo 2">
            <a:extLst>
              <a:ext uri="{FF2B5EF4-FFF2-40B4-BE49-F238E27FC236}">
                <a16:creationId xmlns="" xmlns:a16="http://schemas.microsoft.com/office/drawing/2014/main" id="{04C2048A-AAC1-4E5E-9D4F-D6E369996E92}"/>
              </a:ext>
            </a:extLst>
          </p:cNvPr>
          <p:cNvSpPr txBox="1">
            <a:spLocks/>
          </p:cNvSpPr>
          <p:nvPr/>
        </p:nvSpPr>
        <p:spPr>
          <a:xfrm>
            <a:off x="1398358" y="1554915"/>
            <a:ext cx="9144000" cy="235922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" dirty="0">
                <a:hlinkClick r:id="rId2"/>
              </a:rPr>
              <a:t>lidersoporte@fedesoft.org</a:t>
            </a:r>
            <a:endParaRPr lang="es-ES" dirty="0"/>
          </a:p>
          <a:p>
            <a:pPr marL="0" indent="0" algn="ctr">
              <a:buNone/>
            </a:pPr>
            <a:r>
              <a:rPr lang="es-ES" dirty="0">
                <a:hlinkClick r:id="rId3"/>
              </a:rPr>
              <a:t>apoyosoporte2@fedesoft.org</a:t>
            </a:r>
            <a:r>
              <a:rPr lang="es-ES" dirty="0"/>
              <a:t> </a:t>
            </a:r>
          </a:p>
          <a:p>
            <a:r>
              <a:rPr lang="es-ES" dirty="0"/>
              <a:t>En cualquiera de estos correos serán atendidas sus dudas y sugerencias de Lunes a Viernes de 9AM a 5PM.</a:t>
            </a:r>
          </a:p>
        </p:txBody>
      </p:sp>
      <p:sp>
        <p:nvSpPr>
          <p:cNvPr id="3" name="object 3">
            <a:extLst>
              <a:ext uri="{FF2B5EF4-FFF2-40B4-BE49-F238E27FC236}">
                <a16:creationId xmlns="" xmlns:a16="http://schemas.microsoft.com/office/drawing/2014/main" id="{5844C0B7-0B60-4F11-9B95-93EA4D61C8EB}"/>
              </a:ext>
            </a:extLst>
          </p:cNvPr>
          <p:cNvSpPr txBox="1">
            <a:spLocks/>
          </p:cNvSpPr>
          <p:nvPr/>
        </p:nvSpPr>
        <p:spPr>
          <a:xfrm>
            <a:off x="1398358" y="977014"/>
            <a:ext cx="9144000" cy="345223"/>
          </a:xfrm>
          <a:prstGeom prst="rect">
            <a:avLst/>
          </a:prstGeom>
        </p:spPr>
        <p:txBody>
          <a:bodyPr vert="horz" wrap="square" lIns="0" tIns="12700" rIns="0" bIns="0" rtlCol="0" anchor="b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s-CO" sz="2400" b="1" spc="15" dirty="0">
                <a:solidFill>
                  <a:srgbClr val="0070C0"/>
                </a:solidFill>
                <a:latin typeface="Calibri"/>
                <a:ea typeface="+mn-ea"/>
                <a:cs typeface="Calibri"/>
              </a:rPr>
              <a:t>Vía Correo Electrónico</a:t>
            </a:r>
          </a:p>
        </p:txBody>
      </p:sp>
      <p:sp>
        <p:nvSpPr>
          <p:cNvPr id="4" name="object 3">
            <a:extLst>
              <a:ext uri="{FF2B5EF4-FFF2-40B4-BE49-F238E27FC236}">
                <a16:creationId xmlns="" xmlns:a16="http://schemas.microsoft.com/office/drawing/2014/main" id="{862A5ACD-7DA9-488A-817F-F8250FBCC5FA}"/>
              </a:ext>
            </a:extLst>
          </p:cNvPr>
          <p:cNvSpPr txBox="1">
            <a:spLocks/>
          </p:cNvSpPr>
          <p:nvPr/>
        </p:nvSpPr>
        <p:spPr>
          <a:xfrm>
            <a:off x="1398358" y="3741524"/>
            <a:ext cx="9144000" cy="345223"/>
          </a:xfrm>
          <a:prstGeom prst="rect">
            <a:avLst/>
          </a:prstGeom>
        </p:spPr>
        <p:txBody>
          <a:bodyPr vert="horz" wrap="square" lIns="0" tIns="12700" rIns="0" bIns="0" rtlCol="0" anchor="b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s-CO" sz="2400" b="1" spc="15" dirty="0">
                <a:solidFill>
                  <a:srgbClr val="0070C0"/>
                </a:solidFill>
                <a:latin typeface="Calibri"/>
                <a:ea typeface="+mn-ea"/>
                <a:cs typeface="Calibri"/>
              </a:rPr>
              <a:t>Línea Telefónica</a:t>
            </a:r>
          </a:p>
        </p:txBody>
      </p:sp>
      <p:sp>
        <p:nvSpPr>
          <p:cNvPr id="5" name="Subtítulo 2">
            <a:extLst>
              <a:ext uri="{FF2B5EF4-FFF2-40B4-BE49-F238E27FC236}">
                <a16:creationId xmlns="" xmlns:a16="http://schemas.microsoft.com/office/drawing/2014/main" id="{78A3D244-A24C-4FF6-9B2E-B704C4B6408E}"/>
              </a:ext>
            </a:extLst>
          </p:cNvPr>
          <p:cNvSpPr txBox="1">
            <a:spLocks/>
          </p:cNvSpPr>
          <p:nvPr/>
        </p:nvSpPr>
        <p:spPr>
          <a:xfrm>
            <a:off x="1460362" y="4086747"/>
            <a:ext cx="9144000" cy="21866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dirty="0"/>
          </a:p>
          <a:p>
            <a:r>
              <a:rPr lang="es-ES" dirty="0"/>
              <a:t>Al número celular 350- 473-9270 </a:t>
            </a:r>
          </a:p>
          <a:p>
            <a:r>
              <a:rPr lang="es-ES" dirty="0"/>
              <a:t>De Lunes a Viernes de 9AM a 5PM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="" xmlns:a16="http://schemas.microsoft.com/office/drawing/2014/main" id="{5EB3B91E-28CC-4963-8613-CEBA5EC377E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698" y="4647246"/>
            <a:ext cx="720389" cy="720389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="" xmlns:a16="http://schemas.microsoft.com/office/drawing/2014/main" id="{D44A9628-E49C-41E1-BC6B-4DCF70A7703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698" y="1653941"/>
            <a:ext cx="720390" cy="720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39573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3">
            <a:extLst>
              <a:ext uri="{FF2B5EF4-FFF2-40B4-BE49-F238E27FC236}">
                <a16:creationId xmlns="" xmlns:a16="http://schemas.microsoft.com/office/drawing/2014/main" id="{DFC9DC50-AB46-4A36-9D0A-CDD26206022B}"/>
              </a:ext>
            </a:extLst>
          </p:cNvPr>
          <p:cNvSpPr txBox="1">
            <a:spLocks/>
          </p:cNvSpPr>
          <p:nvPr/>
        </p:nvSpPr>
        <p:spPr>
          <a:xfrm>
            <a:off x="1073426" y="1197741"/>
            <a:ext cx="9144000" cy="400622"/>
          </a:xfrm>
          <a:prstGeom prst="rect">
            <a:avLst/>
          </a:prstGeom>
        </p:spPr>
        <p:txBody>
          <a:bodyPr vert="horz" wrap="square" lIns="0" tIns="12700" rIns="0" bIns="0" rtlCol="0" anchor="b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algn="l">
              <a:spcBef>
                <a:spcPts val="100"/>
              </a:spcBef>
            </a:pPr>
            <a:r>
              <a:rPr lang="es-CO" sz="2800" b="1" spc="15" dirty="0">
                <a:solidFill>
                  <a:srgbClr val="0070C0"/>
                </a:solidFill>
                <a:latin typeface="Calibri"/>
                <a:ea typeface="+mn-ea"/>
                <a:cs typeface="Calibri"/>
              </a:rPr>
              <a:t>Preguntas Frecuentes 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="" xmlns:a16="http://schemas.microsoft.com/office/drawing/2014/main" id="{17B2BD8C-4564-473F-8630-3952097E2E4A}"/>
              </a:ext>
            </a:extLst>
          </p:cNvPr>
          <p:cNvSpPr txBox="1">
            <a:spLocks/>
          </p:cNvSpPr>
          <p:nvPr/>
        </p:nvSpPr>
        <p:spPr>
          <a:xfrm>
            <a:off x="960581" y="1598363"/>
            <a:ext cx="9144000" cy="400622"/>
          </a:xfrm>
          <a:prstGeom prst="rect">
            <a:avLst/>
          </a:prstGeom>
        </p:spPr>
        <p:txBody>
          <a:bodyPr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Ingresando a la página web </a:t>
            </a:r>
            <a:r>
              <a:rPr lang="es-ES" dirty="0">
                <a:hlinkClick r:id="rId2"/>
              </a:rPr>
              <a:t>http://fede-gestor-evaluaciones-front.herokuapp.com/</a:t>
            </a:r>
            <a:endParaRPr lang="es-ES" dirty="0"/>
          </a:p>
        </p:txBody>
      </p:sp>
      <p:pic>
        <p:nvPicPr>
          <p:cNvPr id="4" name="Imagen 3">
            <a:extLst>
              <a:ext uri="{FF2B5EF4-FFF2-40B4-BE49-F238E27FC236}">
                <a16:creationId xmlns="" xmlns:a16="http://schemas.microsoft.com/office/drawing/2014/main" id="{75E3E167-D0C2-4734-A113-702339E170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798" y="2593113"/>
            <a:ext cx="6650373" cy="3230181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="" xmlns:a16="http://schemas.microsoft.com/office/drawing/2014/main" id="{B5AA20C8-CC53-40C5-AA64-DF0FA7ADA8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4539" y="2171491"/>
            <a:ext cx="2925799" cy="843244"/>
          </a:xfrm>
          <a:prstGeom prst="rect">
            <a:avLst/>
          </a:prstGeom>
        </p:spPr>
      </p:pic>
      <p:cxnSp>
        <p:nvCxnSpPr>
          <p:cNvPr id="6" name="Conector recto 5">
            <a:extLst>
              <a:ext uri="{FF2B5EF4-FFF2-40B4-BE49-F238E27FC236}">
                <a16:creationId xmlns="" xmlns:a16="http://schemas.microsoft.com/office/drawing/2014/main" id="{296F8D80-070E-405E-8DF2-B11D56F69DF6}"/>
              </a:ext>
            </a:extLst>
          </p:cNvPr>
          <p:cNvCxnSpPr>
            <a:cxnSpLocks/>
          </p:cNvCxnSpPr>
          <p:nvPr/>
        </p:nvCxnSpPr>
        <p:spPr>
          <a:xfrm flipV="1">
            <a:off x="5830957" y="2165540"/>
            <a:ext cx="2553582" cy="6151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cto 6">
            <a:extLst>
              <a:ext uri="{FF2B5EF4-FFF2-40B4-BE49-F238E27FC236}">
                <a16:creationId xmlns="" xmlns:a16="http://schemas.microsoft.com/office/drawing/2014/main" id="{8E821911-EFFC-4B4D-849C-0C179490B621}"/>
              </a:ext>
            </a:extLst>
          </p:cNvPr>
          <p:cNvCxnSpPr>
            <a:cxnSpLocks/>
          </p:cNvCxnSpPr>
          <p:nvPr/>
        </p:nvCxnSpPr>
        <p:spPr>
          <a:xfrm>
            <a:off x="5830957" y="2780667"/>
            <a:ext cx="2553582" cy="2370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Imagen 7">
            <a:extLst>
              <a:ext uri="{FF2B5EF4-FFF2-40B4-BE49-F238E27FC236}">
                <a16:creationId xmlns="" xmlns:a16="http://schemas.microsoft.com/office/drawing/2014/main" id="{5C4AC4AD-0892-4FAD-B0FD-12D03636BFB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8148" y="0"/>
            <a:ext cx="2682549" cy="173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77454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3">
            <a:extLst>
              <a:ext uri="{FF2B5EF4-FFF2-40B4-BE49-F238E27FC236}">
                <a16:creationId xmlns="" xmlns:a16="http://schemas.microsoft.com/office/drawing/2014/main" id="{DB80D4A1-6B2C-4BF4-9DF3-E90EDA2017C8}"/>
              </a:ext>
            </a:extLst>
          </p:cNvPr>
          <p:cNvSpPr txBox="1">
            <a:spLocks/>
          </p:cNvSpPr>
          <p:nvPr/>
        </p:nvSpPr>
        <p:spPr>
          <a:xfrm>
            <a:off x="1073426" y="1197741"/>
            <a:ext cx="9144000" cy="400622"/>
          </a:xfrm>
          <a:prstGeom prst="rect">
            <a:avLst/>
          </a:prstGeom>
        </p:spPr>
        <p:txBody>
          <a:bodyPr vert="horz" wrap="square" lIns="0" tIns="12700" rIns="0" bIns="0" rtlCol="0" anchor="b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algn="l">
              <a:spcBef>
                <a:spcPts val="100"/>
              </a:spcBef>
            </a:pPr>
            <a:r>
              <a:rPr lang="es-CO" sz="2800" b="1" spc="15" dirty="0">
                <a:solidFill>
                  <a:srgbClr val="0070C0"/>
                </a:solidFill>
                <a:latin typeface="Calibri"/>
                <a:ea typeface="+mn-ea"/>
                <a:cs typeface="Calibri"/>
              </a:rPr>
              <a:t>Preguntas Frecuentes 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="" xmlns:a16="http://schemas.microsoft.com/office/drawing/2014/main" id="{CE36FE86-CA1B-43C7-B9A4-34E8030FDA61}"/>
              </a:ext>
            </a:extLst>
          </p:cNvPr>
          <p:cNvSpPr txBox="1">
            <a:spLocks/>
          </p:cNvSpPr>
          <p:nvPr/>
        </p:nvSpPr>
        <p:spPr>
          <a:xfrm>
            <a:off x="960581" y="1598363"/>
            <a:ext cx="9144000" cy="400622"/>
          </a:xfrm>
          <a:prstGeom prst="rect">
            <a:avLst/>
          </a:prstGeom>
        </p:spPr>
        <p:txBody>
          <a:bodyPr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Ingresando a la página web </a:t>
            </a:r>
            <a:r>
              <a:rPr lang="es-ES" dirty="0">
                <a:hlinkClick r:id="rId2"/>
              </a:rPr>
              <a:t>http://fede-gestor-evaluaciones-front.herokuapp.com/</a:t>
            </a:r>
            <a:endParaRPr lang="es-ES" dirty="0"/>
          </a:p>
        </p:txBody>
      </p:sp>
      <p:pic>
        <p:nvPicPr>
          <p:cNvPr id="4" name="Imagen 3">
            <a:extLst>
              <a:ext uri="{FF2B5EF4-FFF2-40B4-BE49-F238E27FC236}">
                <a16:creationId xmlns="" xmlns:a16="http://schemas.microsoft.com/office/drawing/2014/main" id="{4F1E65C8-29A6-4580-B256-5109F499F6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2296" y="2213491"/>
            <a:ext cx="8136835" cy="3936793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="" xmlns:a16="http://schemas.microsoft.com/office/drawing/2014/main" id="{3F5255D5-4037-4168-AF7D-00068040F98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8148" y="0"/>
            <a:ext cx="2682549" cy="173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7429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3">
            <a:extLst>
              <a:ext uri="{FF2B5EF4-FFF2-40B4-BE49-F238E27FC236}">
                <a16:creationId xmlns="" xmlns:a16="http://schemas.microsoft.com/office/drawing/2014/main" id="{1E72BAFD-1ADD-4961-9E58-DE3847E98F60}"/>
              </a:ext>
            </a:extLst>
          </p:cNvPr>
          <p:cNvSpPr txBox="1">
            <a:spLocks/>
          </p:cNvSpPr>
          <p:nvPr/>
        </p:nvSpPr>
        <p:spPr>
          <a:xfrm>
            <a:off x="1378222" y="1142341"/>
            <a:ext cx="9144000" cy="456022"/>
          </a:xfrm>
          <a:prstGeom prst="rect">
            <a:avLst/>
          </a:prstGeom>
        </p:spPr>
        <p:txBody>
          <a:bodyPr vert="horz" wrap="square" lIns="0" tIns="12700" rIns="0" bIns="0" rtlCol="0" anchor="b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s-CO" sz="3200" b="1" spc="15" dirty="0">
                <a:solidFill>
                  <a:srgbClr val="0070C0"/>
                </a:solidFill>
                <a:latin typeface="Calibri"/>
                <a:ea typeface="+mn-ea"/>
                <a:cs typeface="Calibri"/>
              </a:rPr>
              <a:t>Beneficios del Programa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="" xmlns:a16="http://schemas.microsoft.com/office/drawing/2014/main" id="{7EC111B3-98E4-486D-8483-501572C77CAB}"/>
              </a:ext>
            </a:extLst>
          </p:cNvPr>
          <p:cNvSpPr txBox="1"/>
          <p:nvPr/>
        </p:nvSpPr>
        <p:spPr>
          <a:xfrm>
            <a:off x="1378222" y="1934817"/>
            <a:ext cx="925057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2800" dirty="0"/>
              <a:t>100 Horas presenciales gratuitas de formación especializada en desarrollo de tecnologías de información.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2800" dirty="0"/>
              <a:t>Certificados de Asistencia y de Suficiencia otorgados por Fedesoft.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2800" dirty="0"/>
              <a:t>Emprender Proyectos de impacto social a través del desarrollo de tecnologías.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2800" dirty="0"/>
              <a:t>Fortalecimiento del Perfil Profesional con conocimientos y competencias pertinentes con los retos y desafíos de la economía digital.  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="" xmlns:a16="http://schemas.microsoft.com/office/drawing/2014/main" id="{30229C28-6975-43BD-9C24-57440D459B9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8148" y="0"/>
            <a:ext cx="2682549" cy="173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10187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3">
            <a:extLst>
              <a:ext uri="{FF2B5EF4-FFF2-40B4-BE49-F238E27FC236}">
                <a16:creationId xmlns="" xmlns:a16="http://schemas.microsoft.com/office/drawing/2014/main" id="{AEEAB1E3-A787-418F-A119-FE78400119B9}"/>
              </a:ext>
            </a:extLst>
          </p:cNvPr>
          <p:cNvSpPr txBox="1">
            <a:spLocks/>
          </p:cNvSpPr>
          <p:nvPr/>
        </p:nvSpPr>
        <p:spPr>
          <a:xfrm>
            <a:off x="1378222" y="1142341"/>
            <a:ext cx="9144000" cy="456022"/>
          </a:xfrm>
          <a:prstGeom prst="rect">
            <a:avLst/>
          </a:prstGeom>
        </p:spPr>
        <p:txBody>
          <a:bodyPr vert="horz" wrap="square" lIns="0" tIns="12700" rIns="0" bIns="0" rtlCol="0" anchor="b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s-CO" sz="3200" b="1" spc="15" dirty="0">
                <a:solidFill>
                  <a:srgbClr val="0070C0"/>
                </a:solidFill>
                <a:latin typeface="Calibri"/>
                <a:ea typeface="+mn-ea"/>
                <a:cs typeface="Calibri"/>
              </a:rPr>
              <a:t>Incentivos del Programa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="" xmlns:a16="http://schemas.microsoft.com/office/drawing/2014/main" id="{659A734D-22DE-4581-8427-2E5927E9BE82}"/>
              </a:ext>
            </a:extLst>
          </p:cNvPr>
          <p:cNvSpPr txBox="1"/>
          <p:nvPr/>
        </p:nvSpPr>
        <p:spPr>
          <a:xfrm>
            <a:off x="894321" y="2080591"/>
            <a:ext cx="10490609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2200" dirty="0"/>
              <a:t>10 cupos para </a:t>
            </a:r>
            <a:r>
              <a:rPr lang="es-ES" sz="2200" b="1" dirty="0"/>
              <a:t>Misión Cultural Y Educativa a San Francisco (California, EE.UU)</a:t>
            </a:r>
            <a:r>
              <a:rPr lang="es-ES" sz="2200" dirty="0"/>
              <a:t>, a los beneficiarios más destacados del proceso de formación. </a:t>
            </a:r>
          </a:p>
          <a:p>
            <a:pPr algn="just"/>
            <a:r>
              <a:rPr lang="es-ES" sz="2200" i="1" dirty="0"/>
              <a:t>*El Beneficiario debe contar Pasaporte vigente, de no ser así, éste debe correr con los gastos de dicho tramite.</a:t>
            </a:r>
          </a:p>
          <a:p>
            <a:pPr algn="just"/>
            <a:r>
              <a:rPr lang="es-ES" sz="2200" i="1" dirty="0"/>
              <a:t>*El Beneficiario debe contar con Visa Estadounidense, de no ser así, el beneficiario debe correr con los gastos de dicho tramite. </a:t>
            </a:r>
          </a:p>
          <a:p>
            <a:pPr algn="just"/>
            <a:r>
              <a:rPr lang="es-ES" sz="2200" i="1" dirty="0"/>
              <a:t>*Fedesoft proveerá carta donde se evidencia el beneficio otorgado para la Misión Cultural.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200" b="1" i="1" dirty="0"/>
              <a:t>100 </a:t>
            </a:r>
            <a:r>
              <a:rPr lang="es-ES" sz="2200" i="1" dirty="0"/>
              <a:t>Becas en programas técnicos. 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2200" dirty="0"/>
              <a:t>Se vincularán </a:t>
            </a:r>
            <a:r>
              <a:rPr lang="es-ES" sz="2200" b="1" dirty="0"/>
              <a:t>50 participantes </a:t>
            </a:r>
            <a:r>
              <a:rPr lang="es-ES" sz="2200" dirty="0"/>
              <a:t>en modalidad de práctica a empresas de la industria Tecnológica por periodo de un mes.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2200" dirty="0"/>
              <a:t>Se otorgarán </a:t>
            </a:r>
            <a:r>
              <a:rPr lang="es-ES" sz="2200" b="1" dirty="0"/>
              <a:t>50 Becas </a:t>
            </a:r>
            <a:r>
              <a:rPr lang="es-ES" sz="2200" dirty="0"/>
              <a:t>para cursos de teletrabajo o seguridad digital.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2200" dirty="0"/>
              <a:t>Se otorgaran </a:t>
            </a:r>
            <a:r>
              <a:rPr lang="es-ES" sz="2200" b="1" dirty="0"/>
              <a:t>30 Becas </a:t>
            </a:r>
            <a:r>
              <a:rPr lang="es-ES" sz="2200" dirty="0"/>
              <a:t>en temáticas tales como: Seguridad Digital, Agile </a:t>
            </a:r>
            <a:r>
              <a:rPr lang="es-ES" sz="2200" dirty="0"/>
              <a:t>Texting</a:t>
            </a:r>
            <a:r>
              <a:rPr lang="es-ES" sz="2200" dirty="0"/>
              <a:t> o Negociación de Tecnología. </a:t>
            </a:r>
            <a:endParaRPr lang="es-ES" sz="2200" b="1" dirty="0"/>
          </a:p>
          <a:p>
            <a:endParaRPr lang="es-ES" dirty="0"/>
          </a:p>
        </p:txBody>
      </p:sp>
      <p:pic>
        <p:nvPicPr>
          <p:cNvPr id="4" name="Imagen 3">
            <a:extLst>
              <a:ext uri="{FF2B5EF4-FFF2-40B4-BE49-F238E27FC236}">
                <a16:creationId xmlns="" xmlns:a16="http://schemas.microsoft.com/office/drawing/2014/main" id="{BB4452C6-8E10-48ED-9141-097760F4BAD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8148" y="0"/>
            <a:ext cx="2682549" cy="173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704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="" xmlns:a16="http://schemas.microsoft.com/office/drawing/2014/main" id="{BB4452C6-8E10-48ED-9141-097760F4BAD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8148" y="0"/>
            <a:ext cx="2682549" cy="1734350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3057993" y="3108960"/>
            <a:ext cx="65533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4800" b="1" dirty="0" smtClean="0">
                <a:latin typeface="Century Gothic" panose="020B0502020202020204" pitchFamily="34" charset="0"/>
              </a:rPr>
              <a:t>Tercer </a:t>
            </a:r>
            <a:r>
              <a:rPr lang="es-MX" sz="4800" b="1" dirty="0" smtClean="0">
                <a:latin typeface="Century Gothic" panose="020B0502020202020204" pitchFamily="34" charset="0"/>
              </a:rPr>
              <a:t>día</a:t>
            </a:r>
            <a:endParaRPr lang="es-ES_tradnl" sz="4800" dirty="0"/>
          </a:p>
        </p:txBody>
      </p:sp>
    </p:spTree>
    <p:extLst>
      <p:ext uri="{BB962C8B-B14F-4D97-AF65-F5344CB8AC3E}">
        <p14:creationId xmlns:p14="http://schemas.microsoft.com/office/powerpoint/2010/main" val="1369893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="" xmlns:a16="http://schemas.microsoft.com/office/drawing/2014/main" id="{BB4452C6-8E10-48ED-9141-097760F4BAD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8148" y="0"/>
            <a:ext cx="2682549" cy="1734350"/>
          </a:xfrm>
          <a:prstGeom prst="rect">
            <a:avLst/>
          </a:prstGeom>
        </p:spPr>
      </p:pic>
      <p:sp>
        <p:nvSpPr>
          <p:cNvPr id="4" name="Rectángulo 3"/>
          <p:cNvSpPr/>
          <p:nvPr/>
        </p:nvSpPr>
        <p:spPr>
          <a:xfrm>
            <a:off x="1910080" y="3105835"/>
            <a:ext cx="8554720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MX" sz="4400" b="1" dirty="0" err="1" smtClean="0">
                <a:latin typeface="Century Gothic" panose="020B0502020202020204" pitchFamily="34" charset="0"/>
              </a:rPr>
              <a:t>Contrataci</a:t>
            </a:r>
            <a:r>
              <a:rPr lang="es-ES_tradnl" sz="4400" b="1" dirty="0" err="1">
                <a:latin typeface="Century Gothic" panose="020B0502020202020204" pitchFamily="34" charset="0"/>
              </a:rPr>
              <a:t>ó</a:t>
            </a:r>
            <a:r>
              <a:rPr lang="es-ES_tradnl" sz="4400" b="1" dirty="0" err="1" smtClean="0">
                <a:latin typeface="Century Gothic" panose="020B0502020202020204" pitchFamily="34" charset="0"/>
              </a:rPr>
              <a:t>n</a:t>
            </a:r>
            <a:r>
              <a:rPr lang="es-ES_tradnl" sz="4400" b="1" dirty="0" smtClean="0">
                <a:latin typeface="Century Gothic" panose="020B0502020202020204" pitchFamily="34" charset="0"/>
              </a:rPr>
              <a:t> </a:t>
            </a:r>
            <a:r>
              <a:rPr lang="es-ES_tradnl" sz="4400" b="1" dirty="0" smtClean="0">
                <a:latin typeface="Century Gothic" panose="020B0502020202020204" pitchFamily="34" charset="0"/>
              </a:rPr>
              <a:t>y procesos de pago</a:t>
            </a:r>
            <a:endParaRPr lang="es-MX" sz="4400" b="1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167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="" xmlns:a16="http://schemas.microsoft.com/office/drawing/2014/main" id="{BB4452C6-8E10-48ED-9141-097760F4BAD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8148" y="0"/>
            <a:ext cx="2682549" cy="1734350"/>
          </a:xfrm>
          <a:prstGeom prst="rect">
            <a:avLst/>
          </a:prstGeom>
        </p:spPr>
      </p:pic>
      <p:sp>
        <p:nvSpPr>
          <p:cNvPr id="3" name="object 3"/>
          <p:cNvSpPr txBox="1">
            <a:spLocks/>
          </p:cNvSpPr>
          <p:nvPr/>
        </p:nvSpPr>
        <p:spPr>
          <a:xfrm>
            <a:off x="3130550" y="717627"/>
            <a:ext cx="5302249" cy="936154"/>
          </a:xfrm>
          <a:prstGeom prst="rect">
            <a:avLst/>
          </a:prstGeom>
          <a:effectLst/>
        </p:spPr>
        <p:txBody>
          <a:bodyPr wrap="square" lIns="0" tIns="12700" rIns="0" bIns="0" anchor="ctr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12700" fontAlgn="auto">
              <a:spcBef>
                <a:spcPts val="100"/>
              </a:spcBef>
              <a:spcAft>
                <a:spcPts val="0"/>
              </a:spcAft>
              <a:defRPr/>
            </a:pPr>
            <a:r>
              <a:rPr lang="es-ES" sz="3000" b="1" spc="15" dirty="0" smtClean="0">
                <a:solidFill>
                  <a:srgbClr val="0070C0"/>
                </a:solidFill>
                <a:latin typeface="Calibri"/>
                <a:ea typeface="+mn-ea"/>
                <a:cs typeface="Calibri"/>
              </a:rPr>
              <a:t>CONTRATO DE PRESTACION DE SERVICIOS</a:t>
            </a:r>
            <a:endParaRPr lang="es-ES" sz="3000" b="1" spc="15" dirty="0">
              <a:solidFill>
                <a:srgbClr val="0070C0"/>
              </a:solidFill>
              <a:latin typeface="Calibri"/>
              <a:ea typeface="+mn-ea"/>
              <a:cs typeface="Calibri"/>
            </a:endParaRPr>
          </a:p>
        </p:txBody>
      </p:sp>
      <p:sp>
        <p:nvSpPr>
          <p:cNvPr id="4" name="Rectángulo 7"/>
          <p:cNvSpPr>
            <a:spLocks noChangeArrowheads="1"/>
          </p:cNvSpPr>
          <p:nvPr/>
        </p:nvSpPr>
        <p:spPr bwMode="auto">
          <a:xfrm>
            <a:off x="1158240" y="1739900"/>
            <a:ext cx="10342880" cy="50167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algn="just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s-CO" altLang="es-CO" sz="4000" b="1" dirty="0"/>
              <a:t>Contratante: BD GUIDANCE S.A.S.</a:t>
            </a:r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s-CO" altLang="es-CO" sz="4000" b="1" dirty="0"/>
              <a:t>			NIT 900.657.897-4</a:t>
            </a:r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s-CO" altLang="es-CO" sz="4000" b="1" dirty="0"/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s-CO" altLang="es-CO" sz="4000" b="1" dirty="0"/>
              <a:t>Persona de contacto: Yulieth Erazo</a:t>
            </a:r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s-CO" altLang="es-CO" sz="4000" b="1" dirty="0"/>
              <a:t> 			3005978774</a:t>
            </a:r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s-CO" altLang="es-CO" sz="4000" b="1" dirty="0"/>
              <a:t>			</a:t>
            </a:r>
            <a:r>
              <a:rPr lang="es-CO" altLang="es-CO" sz="4000" b="1" dirty="0">
                <a:hlinkClick r:id="rId3"/>
              </a:rPr>
              <a:t>yulieth.erazo@bdguidance.com</a:t>
            </a:r>
            <a:r>
              <a:rPr lang="es-CO" altLang="es-CO" sz="4000" b="1" dirty="0"/>
              <a:t> </a:t>
            </a:r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s-CO" altLang="es-CO" sz="4000" b="1" dirty="0"/>
              <a:t>        </a:t>
            </a:r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s-CO" altLang="es-CO" sz="4000" b="1" dirty="0"/>
          </a:p>
        </p:txBody>
      </p:sp>
    </p:spTree>
    <p:extLst>
      <p:ext uri="{BB962C8B-B14F-4D97-AF65-F5344CB8AC3E}">
        <p14:creationId xmlns:p14="http://schemas.microsoft.com/office/powerpoint/2010/main" val="499429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/>
          <p:nvPr/>
        </p:nvSpPr>
        <p:spPr>
          <a:xfrm>
            <a:off x="331303" y="137707"/>
            <a:ext cx="6506819" cy="95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800" dirty="0">
                <a:solidFill>
                  <a:srgbClr val="8DA9DB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Generación de capacidades en el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800" dirty="0">
                <a:solidFill>
                  <a:srgbClr val="8DA9DB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Ecosistema Digital de Bogotá</a:t>
            </a:r>
            <a:endParaRPr dirty="0"/>
          </a:p>
        </p:txBody>
      </p:sp>
      <p:sp>
        <p:nvSpPr>
          <p:cNvPr id="93" name="Shape 93"/>
          <p:cNvSpPr/>
          <p:nvPr/>
        </p:nvSpPr>
        <p:spPr>
          <a:xfrm>
            <a:off x="1000539" y="3233056"/>
            <a:ext cx="10253870" cy="2073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200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Aprendizaje Basado en Proyectos que permiten la aproximación a casos reales, teniendo en cuenta la necesidad de cambiar el paradigma de los procesos formativos, teniendo claro el porqué, para qué y las necesidades en la vida de cada una de las competencias adquiridas, consolidando un aprendizaje con sentido.</a:t>
            </a:r>
            <a:endParaRPr dirty="0"/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200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4" name="Shape 94"/>
          <p:cNvSpPr txBox="1"/>
          <p:nvPr/>
        </p:nvSpPr>
        <p:spPr>
          <a:xfrm>
            <a:off x="738809" y="1975757"/>
            <a:ext cx="10515600" cy="831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DA9DB"/>
              </a:buClr>
              <a:buSzPts val="2400"/>
              <a:buFont typeface="Century Gothic"/>
              <a:buNone/>
            </a:pPr>
            <a:r>
              <a:rPr lang="es-MX" sz="2400" dirty="0">
                <a:solidFill>
                  <a:srgbClr val="8DA9DB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Metodología</a:t>
            </a:r>
            <a:endParaRPr dirty="0"/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DA9DB"/>
              </a:buClr>
              <a:buSzPts val="2400"/>
              <a:buFont typeface="Century Gothic"/>
              <a:buNone/>
            </a:pPr>
            <a:r>
              <a:rPr lang="es-MX" sz="2400" dirty="0">
                <a:solidFill>
                  <a:srgbClr val="8DA9DB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Full Stack y Herramientas Híbridas</a:t>
            </a:r>
            <a:endParaRPr sz="2400" dirty="0">
              <a:solidFill>
                <a:srgbClr val="8DA9DB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DA9DB"/>
              </a:buClr>
              <a:buSzPts val="2400"/>
              <a:buFont typeface="Century Gothic"/>
              <a:buNone/>
            </a:pPr>
            <a:r>
              <a:rPr lang="es-MX" sz="2400" dirty="0">
                <a:solidFill>
                  <a:srgbClr val="8DA9DB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dirty="0"/>
          </a:p>
        </p:txBody>
      </p:sp>
      <p:pic>
        <p:nvPicPr>
          <p:cNvPr id="95" name="Shape 9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78148" y="0"/>
            <a:ext cx="2682549" cy="17343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26478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="" xmlns:a16="http://schemas.microsoft.com/office/drawing/2014/main" id="{BB4452C6-8E10-48ED-9141-097760F4BAD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8148" y="0"/>
            <a:ext cx="2682549" cy="1734350"/>
          </a:xfrm>
          <a:prstGeom prst="rect">
            <a:avLst/>
          </a:prstGeom>
        </p:spPr>
      </p:pic>
      <p:sp>
        <p:nvSpPr>
          <p:cNvPr id="3" name="Rectángulo 7"/>
          <p:cNvSpPr>
            <a:spLocks noChangeArrowheads="1"/>
          </p:cNvSpPr>
          <p:nvPr/>
        </p:nvSpPr>
        <p:spPr bwMode="auto">
          <a:xfrm>
            <a:off x="774700" y="1739900"/>
            <a:ext cx="10337800" cy="4402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algn="just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s-CO" altLang="es-CO" sz="4000" b="1" dirty="0"/>
              <a:t>Tipo de contrato: Prestación de Servicios</a:t>
            </a:r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s-CO" altLang="es-CO" sz="4000" b="1" dirty="0"/>
              <a:t>Honorarios: $ 50.000 * hora</a:t>
            </a:r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s-CO" altLang="es-CO" sz="4000" b="1" dirty="0"/>
              <a:t>                       Total según horas trabajadas</a:t>
            </a:r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s-CO" altLang="es-CO" sz="4000" b="1" dirty="0"/>
              <a:t>Duración: 4 meses</a:t>
            </a:r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s-CO" altLang="es-CO" sz="4000" b="1" dirty="0"/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s-CO" altLang="es-CO" sz="4000" b="1" dirty="0"/>
              <a:t>        Ej: </a:t>
            </a:r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s-CO" altLang="es-CO" sz="4000" b="1" dirty="0"/>
          </a:p>
        </p:txBody>
      </p:sp>
      <p:pic>
        <p:nvPicPr>
          <p:cNvPr id="4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4638" y="4686300"/>
            <a:ext cx="7143750" cy="1196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922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="" xmlns:a16="http://schemas.microsoft.com/office/drawing/2014/main" id="{BB4452C6-8E10-48ED-9141-097760F4BAD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8148" y="0"/>
            <a:ext cx="2682549" cy="1734350"/>
          </a:xfrm>
          <a:prstGeom prst="rect">
            <a:avLst/>
          </a:prstGeom>
        </p:spPr>
      </p:pic>
      <p:sp>
        <p:nvSpPr>
          <p:cNvPr id="3" name="object 3"/>
          <p:cNvSpPr txBox="1">
            <a:spLocks/>
          </p:cNvSpPr>
          <p:nvPr/>
        </p:nvSpPr>
        <p:spPr>
          <a:xfrm>
            <a:off x="2785110" y="921385"/>
            <a:ext cx="5715000" cy="474663"/>
          </a:xfrm>
          <a:prstGeom prst="rect">
            <a:avLst/>
          </a:prstGeom>
          <a:effectLst/>
        </p:spPr>
        <p:txBody>
          <a:bodyPr lIns="0" tIns="12700" rIns="0" bIns="0" anchor="ctr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12700" fontAlgn="auto">
              <a:spcBef>
                <a:spcPts val="100"/>
              </a:spcBef>
              <a:spcAft>
                <a:spcPts val="0"/>
              </a:spcAft>
              <a:defRPr/>
            </a:pPr>
            <a:r>
              <a:rPr lang="es-CO" sz="3000" b="1" spc="15" dirty="0" smtClean="0">
                <a:solidFill>
                  <a:srgbClr val="0070C0"/>
                </a:solidFill>
                <a:latin typeface="Calibri"/>
                <a:ea typeface="+mn-ea"/>
                <a:cs typeface="Calibri"/>
              </a:rPr>
              <a:t>CONTRIBUCIONES PARAFISCALES </a:t>
            </a:r>
          </a:p>
        </p:txBody>
      </p:sp>
      <p:sp>
        <p:nvSpPr>
          <p:cNvPr id="4" name="Rectángulo 7"/>
          <p:cNvSpPr>
            <a:spLocks noChangeArrowheads="1"/>
          </p:cNvSpPr>
          <p:nvPr/>
        </p:nvSpPr>
        <p:spPr bwMode="auto">
          <a:xfrm>
            <a:off x="774700" y="1651318"/>
            <a:ext cx="10337800" cy="452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3pPr>
            <a:lvl4pPr marL="1714500" indent="-3429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algn="just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s-ES" altLang="es-CO" dirty="0"/>
              <a:t>Son gravámenes establecidos por la Ley de carácter obligatorio que afectan a un determinado y único grupo social o económico y se utilizan para beneficio del propio sector.</a:t>
            </a:r>
          </a:p>
          <a:p>
            <a:pPr lvl="3" eaLnBrk="1" hangingPunct="1">
              <a:lnSpc>
                <a:spcPct val="100000"/>
              </a:lnSpc>
              <a:spcBef>
                <a:spcPct val="0"/>
              </a:spcBef>
              <a:buFont typeface="Wingdings" charset="2"/>
              <a:buChar char="ü"/>
            </a:pPr>
            <a:r>
              <a:rPr lang="es-ES" altLang="es-CO" sz="2400" dirty="0">
                <a:solidFill>
                  <a:srgbClr val="00B050"/>
                </a:solidFill>
              </a:rPr>
              <a:t>Sistema General de Seguridad Social en Salud (OK)</a:t>
            </a:r>
          </a:p>
          <a:p>
            <a:pPr lvl="3" eaLnBrk="1" hangingPunct="1">
              <a:lnSpc>
                <a:spcPct val="100000"/>
              </a:lnSpc>
              <a:spcBef>
                <a:spcPct val="0"/>
              </a:spcBef>
              <a:buFont typeface="Wingdings" charset="2"/>
              <a:buChar char="ü"/>
            </a:pPr>
            <a:r>
              <a:rPr lang="es-ES" altLang="es-CO" sz="2400" dirty="0">
                <a:solidFill>
                  <a:srgbClr val="00B050"/>
                </a:solidFill>
              </a:rPr>
              <a:t>Sistema General de Seguridad Social en Pensiones (OK)</a:t>
            </a:r>
          </a:p>
          <a:p>
            <a:pPr lvl="3" eaLnBrk="1" hangingPunct="1">
              <a:lnSpc>
                <a:spcPct val="100000"/>
              </a:lnSpc>
              <a:spcBef>
                <a:spcPct val="0"/>
              </a:spcBef>
              <a:buFont typeface="Wingdings" charset="2"/>
              <a:buChar char="ü"/>
            </a:pPr>
            <a:r>
              <a:rPr lang="es-ES" altLang="es-CO" sz="2400" dirty="0">
                <a:solidFill>
                  <a:srgbClr val="00B050"/>
                </a:solidFill>
              </a:rPr>
              <a:t>Sistema General de Riesgos Laborales (OK)</a:t>
            </a:r>
          </a:p>
          <a:p>
            <a:pPr lvl="3" eaLnBrk="1" hangingPunct="1">
              <a:lnSpc>
                <a:spcPct val="100000"/>
              </a:lnSpc>
              <a:spcBef>
                <a:spcPct val="0"/>
              </a:spcBef>
              <a:buFont typeface="Wingdings" charset="2"/>
              <a:buChar char="ü"/>
            </a:pPr>
            <a:endParaRPr lang="es-ES" altLang="es-CO" sz="2400" dirty="0">
              <a:solidFill>
                <a:srgbClr val="00B050"/>
              </a:solidFill>
            </a:endParaRPr>
          </a:p>
          <a:p>
            <a:pPr lvl="3" eaLnBrk="1" hangingPunct="1">
              <a:lnSpc>
                <a:spcPct val="100000"/>
              </a:lnSpc>
              <a:spcBef>
                <a:spcPct val="0"/>
              </a:spcBef>
              <a:buFont typeface="Wingdings" charset="2"/>
              <a:buChar char="ü"/>
            </a:pPr>
            <a:endParaRPr lang="es-ES" altLang="es-CO" sz="2400" dirty="0">
              <a:solidFill>
                <a:srgbClr val="00B050"/>
              </a:solidFill>
            </a:endParaRPr>
          </a:p>
          <a:p>
            <a:pPr lvl="3" eaLnBrk="1" hangingPunct="1">
              <a:lnSpc>
                <a:spcPct val="100000"/>
              </a:lnSpc>
              <a:spcBef>
                <a:spcPct val="0"/>
              </a:spcBef>
              <a:buFont typeface="Wingdings" charset="2"/>
              <a:buChar char="ü"/>
            </a:pPr>
            <a:endParaRPr lang="es-ES" altLang="es-CO" sz="2400" dirty="0">
              <a:solidFill>
                <a:srgbClr val="00B050"/>
              </a:solidFill>
            </a:endParaRPr>
          </a:p>
          <a:p>
            <a:pPr lvl="3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s-ES" altLang="es-CO" sz="2400" dirty="0">
              <a:solidFill>
                <a:srgbClr val="00B050"/>
              </a:solidFill>
            </a:endParaRPr>
          </a:p>
          <a:p>
            <a:pPr lvl="3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s-ES" altLang="es-CO" dirty="0"/>
              <a:t>El </a:t>
            </a:r>
            <a:r>
              <a:rPr lang="es-ES" altLang="es-CO" b="1" dirty="0"/>
              <a:t>contratista independiente </a:t>
            </a:r>
            <a:r>
              <a:rPr lang="es-ES" altLang="es-CO" dirty="0"/>
              <a:t>cancelará en forma obligatoria y por su propia cuenta </a:t>
            </a:r>
          </a:p>
          <a:p>
            <a:pPr lvl="3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s-ES" altLang="es-CO" dirty="0"/>
              <a:t>los aportes a salud del 12,5% , pensión del 16% y ARL (riesgo I)</a:t>
            </a:r>
            <a:endParaRPr lang="es-ES" altLang="es-CO" sz="1400" dirty="0">
              <a:solidFill>
                <a:srgbClr val="00B050"/>
              </a:solidFill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4618" y="4257040"/>
            <a:ext cx="6203950" cy="998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15857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="" xmlns:a16="http://schemas.microsoft.com/office/drawing/2014/main" id="{BB4452C6-8E10-48ED-9141-097760F4BAD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8148" y="0"/>
            <a:ext cx="2682549" cy="1734350"/>
          </a:xfrm>
          <a:prstGeom prst="rect">
            <a:avLst/>
          </a:prstGeom>
        </p:spPr>
      </p:pic>
      <p:sp>
        <p:nvSpPr>
          <p:cNvPr id="3" name="object 3"/>
          <p:cNvSpPr txBox="1">
            <a:spLocks/>
          </p:cNvSpPr>
          <p:nvPr/>
        </p:nvSpPr>
        <p:spPr>
          <a:xfrm>
            <a:off x="2500630" y="840105"/>
            <a:ext cx="5715000" cy="474663"/>
          </a:xfrm>
          <a:prstGeom prst="rect">
            <a:avLst/>
          </a:prstGeom>
          <a:effectLst/>
        </p:spPr>
        <p:txBody>
          <a:bodyPr lIns="0" tIns="12700" rIns="0" bIns="0" anchor="ctr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12700" fontAlgn="auto">
              <a:spcBef>
                <a:spcPts val="100"/>
              </a:spcBef>
              <a:spcAft>
                <a:spcPts val="0"/>
              </a:spcAft>
              <a:defRPr/>
            </a:pPr>
            <a:r>
              <a:rPr lang="es-CO" sz="3000" b="1" spc="15" dirty="0" smtClean="0">
                <a:solidFill>
                  <a:srgbClr val="0070C0"/>
                </a:solidFill>
                <a:latin typeface="Calibri"/>
                <a:ea typeface="+mn-ea"/>
                <a:cs typeface="Calibri"/>
              </a:rPr>
              <a:t>CONTRIBUCIONES PARAFISCALES 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960438" y="1707198"/>
            <a:ext cx="10490200" cy="1016000"/>
          </a:xfrm>
          <a:prstGeom prst="rect">
            <a:avLst/>
          </a:prstGeom>
          <a:solidFill>
            <a:srgbClr val="EEEEE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s-CO" altLang="es-CO" sz="1200" b="1" dirty="0">
                <a:solidFill>
                  <a:srgbClr val="333333"/>
                </a:solidFill>
                <a:latin typeface="Verdana" charset="0"/>
                <a:ea typeface="Arial" charset="0"/>
                <a:cs typeface="Arial" charset="0"/>
              </a:rPr>
              <a:t>Riesgos laborales:</a:t>
            </a:r>
            <a:r>
              <a:rPr lang="es-CO" altLang="es-CO" sz="1200" dirty="0">
                <a:solidFill>
                  <a:srgbClr val="333333"/>
                </a:solidFill>
                <a:latin typeface="Verdana" charset="0"/>
                <a:ea typeface="Arial" charset="0"/>
                <a:cs typeface="Arial" charset="0"/>
              </a:rPr>
              <a:t/>
            </a:r>
            <a:br>
              <a:rPr lang="es-CO" altLang="es-CO" sz="1200" dirty="0">
                <a:solidFill>
                  <a:srgbClr val="333333"/>
                </a:solidFill>
                <a:latin typeface="Verdana" charset="0"/>
                <a:ea typeface="Arial" charset="0"/>
                <a:cs typeface="Arial" charset="0"/>
              </a:rPr>
            </a:br>
            <a:r>
              <a:rPr lang="es-CO" altLang="es-CO" sz="1200" dirty="0">
                <a:solidFill>
                  <a:srgbClr val="333333"/>
                </a:solidFill>
                <a:latin typeface="Verdana" charset="0"/>
                <a:ea typeface="Arial" charset="0"/>
                <a:cs typeface="Arial" charset="0"/>
              </a:rPr>
              <a:t>Los aportes a riesgos laborales de los trabajadores dependientes deben ser cancelados por el empleador en el porcentaje que corresponda al nivel de riesgo de la actividad empresarial:</a:t>
            </a:r>
            <a:br>
              <a:rPr lang="es-CO" altLang="es-CO" sz="1200" dirty="0">
                <a:solidFill>
                  <a:srgbClr val="333333"/>
                </a:solidFill>
                <a:latin typeface="Verdana" charset="0"/>
                <a:ea typeface="Arial" charset="0"/>
                <a:cs typeface="Arial" charset="0"/>
              </a:rPr>
            </a:br>
            <a:endParaRPr lang="es-CO" altLang="es-CO" sz="1200" dirty="0">
              <a:latin typeface="Arial" charset="0"/>
              <a:ea typeface="Arial" charset="0"/>
              <a:cs typeface="Arial" charset="0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s-CO" altLang="es-CO" sz="1200" dirty="0">
                <a:solidFill>
                  <a:srgbClr val="333333"/>
                </a:solidFill>
                <a:latin typeface="Verdana" charset="0"/>
                <a:ea typeface="Arial" charset="0"/>
                <a:cs typeface="Arial" charset="0"/>
              </a:rPr>
              <a:t>Los contratistas independientes deben cotizar a riesgos laborales cuando el contrato tenga una duración superior a un (1) mes.</a:t>
            </a:r>
            <a:endParaRPr lang="es-CO" altLang="es-CO" sz="1200" dirty="0">
              <a:latin typeface="Arial" charset="0"/>
              <a:ea typeface="Arial" charset="0"/>
              <a:cs typeface="Arial" charset="0"/>
            </a:endParaRPr>
          </a:p>
        </p:txBody>
      </p:sp>
      <p:graphicFrame>
        <p:nvGraphicFramePr>
          <p:cNvPr id="7" name="9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5185185"/>
              </p:ext>
            </p:extLst>
          </p:nvPr>
        </p:nvGraphicFramePr>
        <p:xfrm>
          <a:off x="3016250" y="2955608"/>
          <a:ext cx="6169025" cy="2778125"/>
        </p:xfrm>
        <a:graphic>
          <a:graphicData uri="http://schemas.openxmlformats.org/drawingml/2006/table">
            <a:tbl>
              <a:tblPr/>
              <a:tblGrid>
                <a:gridCol w="1085850"/>
                <a:gridCol w="1620838"/>
                <a:gridCol w="1622425"/>
                <a:gridCol w="1839912"/>
              </a:tblGrid>
              <a:tr h="666750"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CO" altLang="es-CO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</a:rPr>
                        <a:t>Clase de riesgo</a:t>
                      </a:r>
                      <a:endParaRPr kumimoji="0" lang="es-CO" altLang="es-CO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89233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CO" altLang="es-CO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</a:rPr>
                        <a:t>De valor mínimo</a:t>
                      </a:r>
                      <a:endParaRPr kumimoji="0" lang="es-CO" altLang="es-CO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89233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CO" altLang="es-CO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</a:rPr>
                        <a:t>* Valor inicial</a:t>
                      </a:r>
                      <a:endParaRPr kumimoji="0" lang="es-CO" altLang="es-CO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89233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CO" altLang="es-CO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</a:rPr>
                        <a:t>Valor máximo</a:t>
                      </a:r>
                      <a:endParaRPr kumimoji="0" lang="es-CO" altLang="es-CO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89233"/>
                    </a:solidFill>
                  </a:tcPr>
                </a:tc>
              </a:tr>
              <a:tr h="333375"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CO" altLang="es-CO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I</a:t>
                      </a:r>
                      <a:endParaRPr kumimoji="0" lang="es-CO" altLang="es-CO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CO" altLang="es-CO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0,348%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CO" altLang="es-CO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charset="0"/>
                        </a:rPr>
                        <a:t>0,522%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CO" altLang="es-CO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0,6960%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EEEE"/>
                    </a:solidFill>
                  </a:tcPr>
                </a:tc>
              </a:tr>
              <a:tr h="333375"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CO" altLang="es-CO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II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CO" altLang="es-CO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0,435%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CO" altLang="es-CO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1,044%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CO" altLang="es-CO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1,653%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EEEE"/>
                    </a:solidFill>
                  </a:tcPr>
                </a:tc>
              </a:tr>
              <a:tr h="333375"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CO" altLang="es-CO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III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CO" altLang="es-CO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0,783%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CO" altLang="es-CO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2,436%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CO" altLang="es-CO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4,089%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EEEE"/>
                    </a:solidFill>
                  </a:tcPr>
                </a:tc>
              </a:tr>
              <a:tr h="333375"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CO" altLang="es-CO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IV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CO" altLang="es-CO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1,740%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CO" altLang="es-CO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4,350%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CO" altLang="es-CO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6,960%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EEEE"/>
                    </a:solidFill>
                  </a:tcPr>
                </a:tc>
              </a:tr>
              <a:tr h="333375"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CO" altLang="es-CO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V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CO" altLang="es-CO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3,219%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CO" altLang="es-CO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6,960%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CO" altLang="es-CO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8,700%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EEEE"/>
                    </a:solidFill>
                  </a:tcPr>
                </a:tc>
              </a:tr>
              <a:tr h="444500">
                <a:tc gridSpan="4"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charset="0"/>
                        <a:defRPr sz="1600"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ES" altLang="es-CO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* Toda empresa que ingrese por primera vez al Sistema cotizará por el valor correspondiente  al valor inicial de la clase de riesgo que corresponda</a:t>
                      </a: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EEEE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_tradn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_tradn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_tradnl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1 Rectángulo"/>
          <p:cNvSpPr>
            <a:spLocks noChangeArrowheads="1"/>
          </p:cNvSpPr>
          <p:nvPr/>
        </p:nvSpPr>
        <p:spPr bwMode="auto">
          <a:xfrm>
            <a:off x="960438" y="5944553"/>
            <a:ext cx="879792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lvl="3" algn="ctr" eaLnBrk="1" hangingPunct="1"/>
            <a:r>
              <a:rPr lang="es-ES" altLang="es-CO" sz="1400" b="1" dirty="0"/>
              <a:t>El aporte a la ARL es requisito para esencial para poder hacer el pago de los honorarios </a:t>
            </a:r>
          </a:p>
        </p:txBody>
      </p:sp>
    </p:spTree>
    <p:extLst>
      <p:ext uri="{BB962C8B-B14F-4D97-AF65-F5344CB8AC3E}">
        <p14:creationId xmlns:p14="http://schemas.microsoft.com/office/powerpoint/2010/main" val="1698487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="" xmlns:a16="http://schemas.microsoft.com/office/drawing/2014/main" id="{BB4452C6-8E10-48ED-9141-097760F4BAD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8148" y="0"/>
            <a:ext cx="2682549" cy="1734350"/>
          </a:xfrm>
          <a:prstGeom prst="rect">
            <a:avLst/>
          </a:prstGeom>
        </p:spPr>
      </p:pic>
      <p:sp>
        <p:nvSpPr>
          <p:cNvPr id="3" name="object 3"/>
          <p:cNvSpPr txBox="1">
            <a:spLocks/>
          </p:cNvSpPr>
          <p:nvPr/>
        </p:nvSpPr>
        <p:spPr>
          <a:xfrm>
            <a:off x="2561590" y="941705"/>
            <a:ext cx="5715000" cy="474663"/>
          </a:xfrm>
          <a:prstGeom prst="rect">
            <a:avLst/>
          </a:prstGeom>
          <a:effectLst/>
        </p:spPr>
        <p:txBody>
          <a:bodyPr lIns="0" tIns="12700" rIns="0" bIns="0" anchor="ctr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12700" fontAlgn="auto">
              <a:spcBef>
                <a:spcPts val="100"/>
              </a:spcBef>
              <a:spcAft>
                <a:spcPts val="0"/>
              </a:spcAft>
              <a:defRPr/>
            </a:pPr>
            <a:r>
              <a:rPr lang="es-CO" sz="3000" b="1" spc="15" dirty="0" smtClean="0">
                <a:solidFill>
                  <a:srgbClr val="0070C0"/>
                </a:solidFill>
                <a:latin typeface="Calibri"/>
                <a:ea typeface="+mn-ea"/>
                <a:cs typeface="Calibri"/>
              </a:rPr>
              <a:t>SOPORTES PARA CONTRATACION</a:t>
            </a:r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451" y="1589497"/>
            <a:ext cx="4349750" cy="47411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5" name="Rectángulo 12"/>
          <p:cNvSpPr>
            <a:spLocks noChangeArrowheads="1"/>
          </p:cNvSpPr>
          <p:nvPr/>
        </p:nvSpPr>
        <p:spPr bwMode="auto">
          <a:xfrm>
            <a:off x="6386513" y="1630045"/>
            <a:ext cx="4506912" cy="48936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algn="just" eaLnBrk="1" hangingPunct="1">
              <a:lnSpc>
                <a:spcPct val="100000"/>
              </a:lnSpc>
              <a:spcBef>
                <a:spcPct val="0"/>
              </a:spcBef>
              <a:buFont typeface="Wingdings" charset="2"/>
              <a:buChar char="§"/>
            </a:pPr>
            <a:endParaRPr lang="es-CO" altLang="es-CO" sz="2400" dirty="0"/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  <a:buFont typeface="Wingdings" charset="2"/>
              <a:buChar char="§"/>
            </a:pPr>
            <a:r>
              <a:rPr lang="es-CO" altLang="es-CO" sz="2400" dirty="0"/>
              <a:t>Solo se aceptan paquetes de documentos </a:t>
            </a:r>
            <a:r>
              <a:rPr lang="es-CO" altLang="es-CO" sz="2400" b="1" dirty="0"/>
              <a:t>completos</a:t>
            </a:r>
            <a:r>
              <a:rPr lang="es-CO" altLang="es-CO" sz="2400" dirty="0"/>
              <a:t> en físico.</a:t>
            </a:r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  <a:buFont typeface="Wingdings" charset="2"/>
              <a:buChar char="§"/>
            </a:pPr>
            <a:r>
              <a:rPr lang="es-CO" altLang="es-CO" sz="2400" dirty="0"/>
              <a:t>Se asignara una día y hora para la entrega de documentos.</a:t>
            </a:r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  <a:buFont typeface="Wingdings" charset="2"/>
              <a:buChar char="§"/>
            </a:pPr>
            <a:r>
              <a:rPr lang="es-CO" altLang="es-CO" sz="2400" dirty="0"/>
              <a:t>Se asignara un día y hora para la firma del contrato.</a:t>
            </a:r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  <a:buFont typeface="Wingdings" charset="2"/>
              <a:buChar char="§"/>
            </a:pPr>
            <a:endParaRPr lang="es-CO" altLang="es-CO" sz="2400" dirty="0"/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  <a:buFont typeface="Wingdings" charset="2"/>
              <a:buChar char="§"/>
            </a:pPr>
            <a:r>
              <a:rPr lang="es-CO" altLang="es-CO" sz="2400" dirty="0"/>
              <a:t>En caso de perder su cita, se reprogramara según disponibilidad.</a:t>
            </a:r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  <a:buFont typeface="Wingdings" charset="2"/>
              <a:buChar char="§"/>
            </a:pPr>
            <a:endParaRPr lang="es-CO" altLang="es-CO" sz="2400" dirty="0"/>
          </a:p>
        </p:txBody>
      </p:sp>
    </p:spTree>
    <p:extLst>
      <p:ext uri="{BB962C8B-B14F-4D97-AF65-F5344CB8AC3E}">
        <p14:creationId xmlns:p14="http://schemas.microsoft.com/office/powerpoint/2010/main" val="359147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="" xmlns:a16="http://schemas.microsoft.com/office/drawing/2014/main" id="{BB4452C6-8E10-48ED-9141-097760F4BAD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8148" y="0"/>
            <a:ext cx="2682549" cy="1734350"/>
          </a:xfrm>
          <a:prstGeom prst="rect">
            <a:avLst/>
          </a:prstGeom>
        </p:spPr>
      </p:pic>
      <p:sp>
        <p:nvSpPr>
          <p:cNvPr id="3" name="object 3"/>
          <p:cNvSpPr txBox="1">
            <a:spLocks/>
          </p:cNvSpPr>
          <p:nvPr/>
        </p:nvSpPr>
        <p:spPr>
          <a:xfrm>
            <a:off x="2907030" y="840105"/>
            <a:ext cx="5715000" cy="474663"/>
          </a:xfrm>
          <a:prstGeom prst="rect">
            <a:avLst/>
          </a:prstGeom>
          <a:effectLst/>
        </p:spPr>
        <p:txBody>
          <a:bodyPr lIns="0" tIns="12700" rIns="0" bIns="0" anchor="ctr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12700" fontAlgn="auto">
              <a:spcBef>
                <a:spcPts val="100"/>
              </a:spcBef>
              <a:spcAft>
                <a:spcPts val="0"/>
              </a:spcAft>
              <a:defRPr/>
            </a:pPr>
            <a:r>
              <a:rPr lang="es-CO" sz="3000" b="1" spc="15" dirty="0" smtClean="0">
                <a:solidFill>
                  <a:srgbClr val="0070C0"/>
                </a:solidFill>
                <a:latin typeface="Calibri"/>
                <a:ea typeface="+mn-ea"/>
                <a:cs typeface="Calibri"/>
              </a:rPr>
              <a:t>SOPORTES PARA PAGO</a:t>
            </a:r>
          </a:p>
        </p:txBody>
      </p:sp>
      <p:pic>
        <p:nvPicPr>
          <p:cNvPr id="4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5860" y="1612583"/>
            <a:ext cx="4743450" cy="4795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1463" y="2541588"/>
            <a:ext cx="4343400" cy="2740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87519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="" xmlns:a16="http://schemas.microsoft.com/office/drawing/2014/main" id="{BB4452C6-8E10-48ED-9141-097760F4BAD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8148" y="0"/>
            <a:ext cx="2682549" cy="1734350"/>
          </a:xfrm>
          <a:prstGeom prst="rect">
            <a:avLst/>
          </a:prstGeom>
        </p:spPr>
      </p:pic>
      <p:sp>
        <p:nvSpPr>
          <p:cNvPr id="3" name="object 3"/>
          <p:cNvSpPr txBox="1">
            <a:spLocks/>
          </p:cNvSpPr>
          <p:nvPr/>
        </p:nvSpPr>
        <p:spPr>
          <a:xfrm>
            <a:off x="2886710" y="636588"/>
            <a:ext cx="5715000" cy="474662"/>
          </a:xfrm>
          <a:prstGeom prst="rect">
            <a:avLst/>
          </a:prstGeom>
          <a:effectLst/>
        </p:spPr>
        <p:txBody>
          <a:bodyPr lIns="0" tIns="12700" rIns="0" bIns="0" anchor="ctr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12700" fontAlgn="auto">
              <a:spcBef>
                <a:spcPts val="100"/>
              </a:spcBef>
              <a:spcAft>
                <a:spcPts val="0"/>
              </a:spcAft>
              <a:defRPr/>
            </a:pPr>
            <a:r>
              <a:rPr lang="es-CO" sz="3000" b="1" spc="15" dirty="0" smtClean="0">
                <a:solidFill>
                  <a:srgbClr val="0070C0"/>
                </a:solidFill>
                <a:latin typeface="Calibri"/>
                <a:ea typeface="+mn-ea"/>
                <a:cs typeface="Calibri"/>
              </a:rPr>
              <a:t>PAGO DE HONORARIOS</a:t>
            </a:r>
          </a:p>
        </p:txBody>
      </p:sp>
      <p:sp>
        <p:nvSpPr>
          <p:cNvPr id="5" name="Rectángulo 12"/>
          <p:cNvSpPr>
            <a:spLocks noChangeArrowheads="1"/>
          </p:cNvSpPr>
          <p:nvPr/>
        </p:nvSpPr>
        <p:spPr bwMode="auto">
          <a:xfrm>
            <a:off x="503238" y="1169988"/>
            <a:ext cx="5254625" cy="538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algn="just" eaLnBrk="1" hangingPunct="1">
              <a:lnSpc>
                <a:spcPct val="100000"/>
              </a:lnSpc>
              <a:spcBef>
                <a:spcPct val="0"/>
              </a:spcBef>
              <a:buFont typeface="Wingdings" charset="2"/>
              <a:buChar char="§"/>
            </a:pPr>
            <a:r>
              <a:rPr lang="es-CO" altLang="es-CO" sz="2400" dirty="0"/>
              <a:t>Radicación de cuentas de cobro </a:t>
            </a:r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  <a:buFont typeface="Wingdings" charset="2"/>
              <a:buChar char="§"/>
            </a:pPr>
            <a:endParaRPr lang="es-CO" altLang="es-CO" sz="2400" dirty="0"/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  <a:buFont typeface="Wingdings" charset="2"/>
              <a:buChar char="§"/>
            </a:pPr>
            <a:endParaRPr lang="es-CO" altLang="es-CO" sz="2400" dirty="0"/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  <a:buFont typeface="Wingdings" charset="2"/>
              <a:buChar char="§"/>
            </a:pPr>
            <a:endParaRPr lang="es-CO" altLang="es-CO" sz="2400" dirty="0"/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  <a:buFont typeface="Wingdings" charset="2"/>
              <a:buChar char="§"/>
            </a:pPr>
            <a:endParaRPr lang="es-CO" altLang="es-CO" sz="2400" dirty="0"/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  <a:buFont typeface="Wingdings" charset="2"/>
              <a:buChar char="§"/>
            </a:pPr>
            <a:endParaRPr lang="es-CO" altLang="es-CO" sz="2400" dirty="0"/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  <a:buFont typeface="Wingdings" charset="2"/>
              <a:buChar char="§"/>
            </a:pPr>
            <a:endParaRPr lang="es-CO" altLang="es-CO" sz="2400" dirty="0"/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  <a:buFont typeface="Wingdings" charset="2"/>
              <a:buChar char="§"/>
            </a:pPr>
            <a:endParaRPr lang="es-CO" altLang="es-CO" sz="2400" dirty="0"/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  <a:buFont typeface="Wingdings" charset="2"/>
              <a:buChar char="§"/>
            </a:pPr>
            <a:endParaRPr lang="es-CO" altLang="es-CO" sz="2400" dirty="0"/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  <a:buFont typeface="Wingdings" charset="2"/>
              <a:buChar char="§"/>
            </a:pPr>
            <a:endParaRPr lang="es-CO" altLang="es-CO" sz="2400" dirty="0"/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s-CO" altLang="es-CO" sz="2400" dirty="0"/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s-CO" altLang="es-CO" sz="1600" dirty="0"/>
              <a:t>NOTA: Se recibirán los paquetes de documentación completa</a:t>
            </a:r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s-CO" altLang="es-CO" sz="1600" dirty="0"/>
              <a:t>en físico, en la oficina en horario  de 8 a.m. a 3 p.m.</a:t>
            </a:r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s-CO" altLang="es-CO" sz="1600" dirty="0"/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s-CO" altLang="es-CO" sz="1600" dirty="0"/>
              <a:t>Los pagos se realizarán 8 días hábiles después de radicación de la cuenta de cobro y el cambio de mes.</a:t>
            </a:r>
          </a:p>
        </p:txBody>
      </p:sp>
      <p:pic>
        <p:nvPicPr>
          <p:cNvPr id="6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063" y="1860550"/>
            <a:ext cx="4535487" cy="3143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7" name="Rectángulo 12"/>
          <p:cNvSpPr>
            <a:spLocks noChangeArrowheads="1"/>
          </p:cNvSpPr>
          <p:nvPr/>
        </p:nvSpPr>
        <p:spPr bwMode="auto">
          <a:xfrm>
            <a:off x="6248400" y="1703705"/>
            <a:ext cx="5254625" cy="4770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0" indent="0" algn="just" eaLnBrk="1" hangingPunct="1">
              <a:lnSpc>
                <a:spcPct val="100000"/>
              </a:lnSpc>
              <a:spcBef>
                <a:spcPct val="0"/>
              </a:spcBef>
              <a:buFont typeface="Arial" charset="0"/>
              <a:buNone/>
              <a:defRPr/>
            </a:pPr>
            <a:r>
              <a:rPr lang="es-CO" altLang="es-CO" sz="2400" b="1" dirty="0" smtClean="0"/>
              <a:t>TENGA EN CUENTA QUE:</a:t>
            </a:r>
          </a:p>
          <a:p>
            <a:pPr marL="0" indent="0" algn="just" eaLnBrk="1" hangingPunct="1">
              <a:lnSpc>
                <a:spcPct val="100000"/>
              </a:lnSpc>
              <a:spcBef>
                <a:spcPct val="0"/>
              </a:spcBef>
              <a:buFont typeface="Arial" charset="0"/>
              <a:buNone/>
              <a:defRPr/>
            </a:pPr>
            <a:endParaRPr lang="es-CO" altLang="es-CO" sz="2400" dirty="0" smtClean="0"/>
          </a:p>
          <a:p>
            <a:pPr marL="457200" indent="-457200" algn="just" eaLnBrk="1" hangingPunct="1">
              <a:lnSpc>
                <a:spcPct val="100000"/>
              </a:lnSpc>
              <a:spcBef>
                <a:spcPct val="0"/>
              </a:spcBef>
              <a:buFont typeface="Arial" charset="0"/>
              <a:buAutoNum type="arabicPeriod"/>
              <a:defRPr/>
            </a:pPr>
            <a:r>
              <a:rPr lang="es-CO" altLang="es-CO" sz="2400" dirty="0" smtClean="0"/>
              <a:t>No se recibe documentación </a:t>
            </a:r>
            <a:r>
              <a:rPr lang="es-CO" altLang="es-CO" sz="2400" dirty="0" smtClean="0"/>
              <a:t>extemporáneas.</a:t>
            </a:r>
            <a:endParaRPr lang="es-CO" altLang="es-CO" sz="2400" dirty="0" smtClean="0"/>
          </a:p>
          <a:p>
            <a:pPr marL="457200" indent="-457200" algn="just" eaLnBrk="1" hangingPunct="1">
              <a:lnSpc>
                <a:spcPct val="100000"/>
              </a:lnSpc>
              <a:spcBef>
                <a:spcPct val="0"/>
              </a:spcBef>
              <a:buFont typeface="Arial" charset="0"/>
              <a:buAutoNum type="arabicPeriod"/>
              <a:defRPr/>
            </a:pPr>
            <a:r>
              <a:rPr lang="es-CO" altLang="es-CO" sz="2400" dirty="0" smtClean="0"/>
              <a:t>Si se “juntan” dos cuentas de cobro en el mismo mes, se genera una retención en la fuente del 10%.</a:t>
            </a:r>
          </a:p>
          <a:p>
            <a:pPr marL="457200" indent="-457200" algn="just" eaLnBrk="1" hangingPunct="1">
              <a:lnSpc>
                <a:spcPct val="100000"/>
              </a:lnSpc>
              <a:spcBef>
                <a:spcPct val="0"/>
              </a:spcBef>
              <a:buFont typeface="Arial" charset="0"/>
              <a:buAutoNum type="arabicPeriod"/>
              <a:defRPr/>
            </a:pPr>
            <a:r>
              <a:rPr lang="es-CO" altLang="es-CO" sz="2400" dirty="0" smtClean="0"/>
              <a:t>Debe radicar sus documentos con Liliana Agudelo en la dirección: </a:t>
            </a:r>
            <a:r>
              <a:rPr lang="es-CO" sz="2400" dirty="0" smtClean="0"/>
              <a:t>Carrera 9 No 72-81, Edificio Digamma , oficina 302, en las fechas estipuladas.</a:t>
            </a:r>
            <a:endParaRPr lang="es-CO" altLang="es-CO" sz="1600" dirty="0" smtClean="0"/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endParaRPr lang="es-CO" altLang="es-CO" sz="1600" dirty="0" smtClean="0"/>
          </a:p>
        </p:txBody>
      </p:sp>
    </p:spTree>
    <p:extLst>
      <p:ext uri="{BB962C8B-B14F-4D97-AF65-F5344CB8AC3E}">
        <p14:creationId xmlns:p14="http://schemas.microsoft.com/office/powerpoint/2010/main" val="625843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="" xmlns:a16="http://schemas.microsoft.com/office/drawing/2014/main" id="{BB4452C6-8E10-48ED-9141-097760F4BAD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8148" y="0"/>
            <a:ext cx="2682549" cy="1734350"/>
          </a:xfrm>
          <a:prstGeom prst="rect">
            <a:avLst/>
          </a:prstGeom>
        </p:spPr>
      </p:pic>
      <p:pic>
        <p:nvPicPr>
          <p:cNvPr id="3" name="Picture 10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81063" y="723583"/>
            <a:ext cx="4687887" cy="593725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4" name="object 3"/>
          <p:cNvSpPr txBox="1">
            <a:spLocks/>
          </p:cNvSpPr>
          <p:nvPr/>
        </p:nvSpPr>
        <p:spPr>
          <a:xfrm>
            <a:off x="5943600" y="1878013"/>
            <a:ext cx="5715000" cy="474662"/>
          </a:xfrm>
          <a:prstGeom prst="rect">
            <a:avLst/>
          </a:prstGeom>
          <a:effectLst/>
        </p:spPr>
        <p:txBody>
          <a:bodyPr lIns="0" tIns="12700" rIns="0" bIns="0" anchor="ctr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12700" fontAlgn="auto">
              <a:spcBef>
                <a:spcPts val="100"/>
              </a:spcBef>
              <a:spcAft>
                <a:spcPts val="0"/>
              </a:spcAft>
              <a:defRPr/>
            </a:pPr>
            <a:r>
              <a:rPr lang="es-CO" sz="3000" b="1" spc="15" dirty="0" smtClean="0">
                <a:solidFill>
                  <a:srgbClr val="0070C0"/>
                </a:solidFill>
                <a:latin typeface="Calibri"/>
                <a:ea typeface="+mn-ea"/>
                <a:cs typeface="Calibri"/>
              </a:rPr>
              <a:t>MODELO DE CUENTA DE COBRO</a:t>
            </a:r>
          </a:p>
        </p:txBody>
      </p:sp>
      <p:sp>
        <p:nvSpPr>
          <p:cNvPr id="5" name="Rectángulo 12"/>
          <p:cNvSpPr>
            <a:spLocks noChangeArrowheads="1"/>
          </p:cNvSpPr>
          <p:nvPr/>
        </p:nvSpPr>
        <p:spPr bwMode="auto">
          <a:xfrm>
            <a:off x="6234113" y="2572068"/>
            <a:ext cx="5254625" cy="3294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0" indent="0" algn="just" eaLnBrk="1" hangingPunct="1">
              <a:lnSpc>
                <a:spcPct val="100000"/>
              </a:lnSpc>
              <a:spcBef>
                <a:spcPct val="0"/>
              </a:spcBef>
              <a:buFont typeface="Arial" charset="0"/>
              <a:buNone/>
              <a:defRPr/>
            </a:pPr>
            <a:r>
              <a:rPr lang="es-CO" altLang="es-CO" sz="2400" b="1" dirty="0" smtClean="0"/>
              <a:t>TENGA EN CUENTA QUE:</a:t>
            </a:r>
          </a:p>
          <a:p>
            <a:pPr marL="0" indent="0" algn="just" eaLnBrk="1" hangingPunct="1">
              <a:lnSpc>
                <a:spcPct val="100000"/>
              </a:lnSpc>
              <a:spcBef>
                <a:spcPct val="0"/>
              </a:spcBef>
              <a:buFont typeface="Arial" charset="0"/>
              <a:buNone/>
              <a:defRPr/>
            </a:pPr>
            <a:endParaRPr lang="es-CO" altLang="es-CO" sz="2400" dirty="0" smtClean="0"/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  <a:buFontTx/>
              <a:buAutoNum type="arabicPeriod"/>
              <a:defRPr/>
            </a:pPr>
            <a:r>
              <a:rPr lang="es-CO" altLang="es-CO" sz="1600" dirty="0" smtClean="0"/>
              <a:t>Los datos deben coincidir con los documentos entregados.</a:t>
            </a:r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  <a:buFontTx/>
              <a:buAutoNum type="arabicPeriod"/>
              <a:defRPr/>
            </a:pPr>
            <a:r>
              <a:rPr lang="es-CO" altLang="es-CO" sz="1600" dirty="0" smtClean="0"/>
              <a:t>La fecha de entrega debe ser el ultimo día hábil del mes .</a:t>
            </a:r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  <a:buFontTx/>
              <a:buAutoNum type="arabicPeriod"/>
              <a:defRPr/>
            </a:pPr>
            <a:r>
              <a:rPr lang="es-CO" altLang="es-CO" sz="1600" dirty="0" smtClean="0"/>
              <a:t>Revisar los datos de la cuenta bancaria.</a:t>
            </a:r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  <a:buFontTx/>
              <a:buAutoNum type="arabicPeriod"/>
              <a:defRPr/>
            </a:pPr>
            <a:r>
              <a:rPr lang="es-CO" altLang="es-CO" sz="1600" dirty="0" smtClean="0"/>
              <a:t>Si en algún momento desea cambiar la cuenta bancaria, por favor notificarlo por escrito y anexar certificación bancaria.</a:t>
            </a:r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  <a:buFontTx/>
              <a:buAutoNum type="arabicPeriod"/>
              <a:defRPr/>
            </a:pPr>
            <a:r>
              <a:rPr lang="es-CO" altLang="es-CO" sz="1600" dirty="0" smtClean="0"/>
              <a:t>Este modelo en Excel se le enviará por correo electrónico.</a:t>
            </a:r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  <a:buFontTx/>
              <a:buAutoNum type="arabicPeriod"/>
              <a:defRPr/>
            </a:pPr>
            <a:endParaRPr lang="es-CO" altLang="es-CO" sz="1600" dirty="0" smtClean="0"/>
          </a:p>
        </p:txBody>
      </p:sp>
    </p:spTree>
    <p:extLst>
      <p:ext uri="{BB962C8B-B14F-4D97-AF65-F5344CB8AC3E}">
        <p14:creationId xmlns:p14="http://schemas.microsoft.com/office/powerpoint/2010/main" val="415675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="" xmlns:a16="http://schemas.microsoft.com/office/drawing/2014/main" id="{BB4452C6-8E10-48ED-9141-097760F4BAD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8148" y="0"/>
            <a:ext cx="2682549" cy="173435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12" y="650240"/>
            <a:ext cx="4942355" cy="58299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object 3"/>
          <p:cNvSpPr txBox="1">
            <a:spLocks/>
          </p:cNvSpPr>
          <p:nvPr/>
        </p:nvSpPr>
        <p:spPr>
          <a:xfrm>
            <a:off x="5825173" y="1801178"/>
            <a:ext cx="5715000" cy="935037"/>
          </a:xfrm>
          <a:prstGeom prst="rect">
            <a:avLst/>
          </a:prstGeom>
          <a:effectLst/>
        </p:spPr>
        <p:txBody>
          <a:bodyPr lIns="0" tIns="12700" rIns="0" bIns="0" anchor="ctr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12700" fontAlgn="auto">
              <a:spcBef>
                <a:spcPts val="100"/>
              </a:spcBef>
              <a:spcAft>
                <a:spcPts val="0"/>
              </a:spcAft>
              <a:defRPr/>
            </a:pPr>
            <a:r>
              <a:rPr lang="es-CO" sz="3000" b="1" spc="15" dirty="0" smtClean="0">
                <a:solidFill>
                  <a:srgbClr val="0070C0"/>
                </a:solidFill>
                <a:latin typeface="Calibri"/>
                <a:ea typeface="+mn-ea"/>
                <a:cs typeface="Calibri"/>
              </a:rPr>
              <a:t>CERTIFICACIÓN PARA PERSONAS NATURALES</a:t>
            </a:r>
          </a:p>
        </p:txBody>
      </p:sp>
      <p:sp>
        <p:nvSpPr>
          <p:cNvPr id="5" name="Rectángulo 12"/>
          <p:cNvSpPr>
            <a:spLocks noChangeArrowheads="1"/>
          </p:cNvSpPr>
          <p:nvPr/>
        </p:nvSpPr>
        <p:spPr bwMode="auto">
          <a:xfrm>
            <a:off x="6248400" y="2970848"/>
            <a:ext cx="5254625" cy="280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0" indent="0" algn="just" eaLnBrk="1" hangingPunct="1">
              <a:lnSpc>
                <a:spcPct val="100000"/>
              </a:lnSpc>
              <a:spcBef>
                <a:spcPct val="0"/>
              </a:spcBef>
              <a:buFont typeface="Arial" charset="0"/>
              <a:buNone/>
              <a:defRPr/>
            </a:pPr>
            <a:r>
              <a:rPr lang="es-CO" altLang="es-CO" sz="2400" b="1" dirty="0" smtClean="0"/>
              <a:t>TENGA EN CUENTA QUE:</a:t>
            </a:r>
          </a:p>
          <a:p>
            <a:pPr marL="0" indent="0" algn="just" eaLnBrk="1" hangingPunct="1">
              <a:lnSpc>
                <a:spcPct val="100000"/>
              </a:lnSpc>
              <a:spcBef>
                <a:spcPct val="0"/>
              </a:spcBef>
              <a:buFont typeface="Arial" charset="0"/>
              <a:buNone/>
              <a:defRPr/>
            </a:pPr>
            <a:endParaRPr lang="es-CO" altLang="es-CO" sz="2400" dirty="0" smtClean="0"/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  <a:buFontTx/>
              <a:buAutoNum type="arabicPeriod"/>
              <a:defRPr/>
            </a:pPr>
            <a:r>
              <a:rPr lang="es-CO" altLang="es-CO" sz="1600" dirty="0" smtClean="0"/>
              <a:t>Los datos deben coincidir con los documentos entregados.</a:t>
            </a:r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  <a:buFontTx/>
              <a:buAutoNum type="arabicPeriod"/>
              <a:defRPr/>
            </a:pPr>
            <a:r>
              <a:rPr lang="es-CO" altLang="es-CO" sz="1600" dirty="0" smtClean="0"/>
              <a:t>La fecha de entrega debe ser el ultimo día hábil del mes .</a:t>
            </a:r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  <a:buFontTx/>
              <a:buAutoNum type="arabicPeriod"/>
              <a:defRPr/>
            </a:pPr>
            <a:r>
              <a:rPr lang="es-CO" altLang="es-CO" sz="1600" dirty="0" smtClean="0"/>
              <a:t>Deben anexarlo a la cuenta de cobro cada mes. </a:t>
            </a:r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  <a:buFontTx/>
              <a:buAutoNum type="arabicPeriod"/>
              <a:defRPr/>
            </a:pPr>
            <a:r>
              <a:rPr lang="es-CO" altLang="es-CO" sz="1600" dirty="0" smtClean="0"/>
              <a:t>Este modelo en Excel se le enviará por correo electrónico.</a:t>
            </a:r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  <a:buFontTx/>
              <a:buAutoNum type="arabicPeriod"/>
              <a:defRPr/>
            </a:pPr>
            <a:endParaRPr lang="es-CO" altLang="es-CO" sz="1600" dirty="0" smtClean="0"/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  <a:buFontTx/>
              <a:buAutoNum type="arabicPeriod"/>
              <a:defRPr/>
            </a:pPr>
            <a:endParaRPr lang="es-CO" altLang="es-CO" sz="1600" dirty="0" smtClean="0"/>
          </a:p>
        </p:txBody>
      </p:sp>
    </p:spTree>
    <p:extLst>
      <p:ext uri="{BB962C8B-B14F-4D97-AF65-F5344CB8AC3E}">
        <p14:creationId xmlns:p14="http://schemas.microsoft.com/office/powerpoint/2010/main" val="162403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="" xmlns:a16="http://schemas.microsoft.com/office/drawing/2014/main" id="{BB4452C6-8E10-48ED-9141-097760F4BAD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8148" y="0"/>
            <a:ext cx="2682549" cy="1734350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2540000" y="2966720"/>
            <a:ext cx="71729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4800" b="1" dirty="0" smtClean="0">
                <a:latin typeface="Century Gothic" panose="020B0502020202020204" pitchFamily="34" charset="0"/>
              </a:rPr>
              <a:t>Infraestructura</a:t>
            </a:r>
            <a:endParaRPr lang="es-MX" sz="4800" b="1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813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="" xmlns:a16="http://schemas.microsoft.com/office/drawing/2014/main" id="{BB4452C6-8E10-48ED-9141-097760F4BAD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8148" y="0"/>
            <a:ext cx="2682549" cy="1734350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3048000" y="1239520"/>
            <a:ext cx="54660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4400" dirty="0" smtClean="0"/>
              <a:t>Por convenio</a:t>
            </a:r>
            <a:endParaRPr lang="es-ES_tradnl" sz="4400" dirty="0"/>
          </a:p>
        </p:txBody>
      </p:sp>
      <p:sp>
        <p:nvSpPr>
          <p:cNvPr id="4" name="CuadroTexto 3"/>
          <p:cNvSpPr txBox="1"/>
          <p:nvPr/>
        </p:nvSpPr>
        <p:spPr>
          <a:xfrm>
            <a:off x="1625600" y="2153920"/>
            <a:ext cx="83108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400" dirty="0" smtClean="0"/>
              <a:t>Instituciones educativas</a:t>
            </a:r>
          </a:p>
          <a:p>
            <a:r>
              <a:rPr lang="es-ES_tradnl" sz="2400" dirty="0" smtClean="0"/>
              <a:t>Entidades afiliadas a Fedesoft</a:t>
            </a:r>
          </a:p>
          <a:p>
            <a:r>
              <a:rPr lang="es-ES_tradnl" sz="2400" dirty="0" smtClean="0"/>
              <a:t>Cámara de comercio</a:t>
            </a:r>
          </a:p>
          <a:p>
            <a:r>
              <a:rPr lang="es-ES_tradnl" sz="2400" dirty="0" smtClean="0"/>
              <a:t>Cajas de compensación</a:t>
            </a:r>
            <a:endParaRPr lang="es-ES_tradnl" sz="2400" dirty="0"/>
          </a:p>
        </p:txBody>
      </p:sp>
      <p:sp>
        <p:nvSpPr>
          <p:cNvPr id="6" name="CuadroTexto 5"/>
          <p:cNvSpPr txBox="1"/>
          <p:nvPr/>
        </p:nvSpPr>
        <p:spPr>
          <a:xfrm>
            <a:off x="4348480" y="3868540"/>
            <a:ext cx="3556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4400" dirty="0" smtClean="0"/>
              <a:t>Por arriendo.</a:t>
            </a:r>
            <a:endParaRPr lang="es-ES_tradnl" sz="4400" dirty="0"/>
          </a:p>
        </p:txBody>
      </p:sp>
      <p:sp>
        <p:nvSpPr>
          <p:cNvPr id="7" name="CuadroTexto 6"/>
          <p:cNvSpPr txBox="1"/>
          <p:nvPr/>
        </p:nvSpPr>
        <p:spPr>
          <a:xfrm>
            <a:off x="1625600" y="4897120"/>
            <a:ext cx="831088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400" dirty="0" smtClean="0"/>
              <a:t>Centros de entrenamiento especializados</a:t>
            </a:r>
          </a:p>
          <a:p>
            <a:r>
              <a:rPr lang="es-ES_tradnl" sz="2400" dirty="0" smtClean="0"/>
              <a:t>Fundaciones</a:t>
            </a:r>
          </a:p>
          <a:p>
            <a:r>
              <a:rPr lang="es-ES_tradnl" sz="2400" dirty="0" smtClean="0"/>
              <a:t>asociaciones</a:t>
            </a:r>
          </a:p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624064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/>
          <p:nvPr/>
        </p:nvSpPr>
        <p:spPr>
          <a:xfrm>
            <a:off x="331303" y="137707"/>
            <a:ext cx="6506819" cy="95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800" dirty="0">
                <a:solidFill>
                  <a:srgbClr val="8DA9DB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Generación de capacidades en el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800" dirty="0">
                <a:solidFill>
                  <a:srgbClr val="8DA9DB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Ecosistema Digital de Bogotá</a:t>
            </a:r>
            <a:endParaRPr dirty="0"/>
          </a:p>
        </p:txBody>
      </p:sp>
      <p:grpSp>
        <p:nvGrpSpPr>
          <p:cNvPr id="101" name="Shape 101"/>
          <p:cNvGrpSpPr/>
          <p:nvPr/>
        </p:nvGrpSpPr>
        <p:grpSpPr>
          <a:xfrm>
            <a:off x="949259" y="2069161"/>
            <a:ext cx="10293480" cy="4963827"/>
            <a:chOff x="949259" y="1852684"/>
            <a:chExt cx="10293480" cy="4963827"/>
          </a:xfrm>
        </p:grpSpPr>
        <p:grpSp>
          <p:nvGrpSpPr>
            <p:cNvPr id="102" name="Shape 102"/>
            <p:cNvGrpSpPr/>
            <p:nvPr/>
          </p:nvGrpSpPr>
          <p:grpSpPr>
            <a:xfrm>
              <a:off x="949259" y="2852045"/>
              <a:ext cx="10293480" cy="3964466"/>
              <a:chOff x="6699" y="533265"/>
              <a:chExt cx="10293480" cy="3964466"/>
            </a:xfrm>
          </p:grpSpPr>
          <p:sp>
            <p:nvSpPr>
              <p:cNvPr id="103" name="Shape 103"/>
              <p:cNvSpPr/>
              <p:nvPr/>
            </p:nvSpPr>
            <p:spPr>
              <a:xfrm rot="5400000">
                <a:off x="321296" y="2778781"/>
                <a:ext cx="947612" cy="1576806"/>
              </a:xfrm>
              <a:prstGeom prst="corner">
                <a:avLst>
                  <a:gd name="adj1" fmla="val 16120"/>
                  <a:gd name="adj2" fmla="val 16110"/>
                </a:avLst>
              </a:prstGeom>
              <a:solidFill>
                <a:srgbClr val="3A66B1"/>
              </a:solidFill>
              <a:ln w="12700" cap="flat" cmpd="sng">
                <a:solidFill>
                  <a:srgbClr val="3A66B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4" name="Shape 104"/>
              <p:cNvSpPr/>
              <p:nvPr/>
            </p:nvSpPr>
            <p:spPr>
              <a:xfrm>
                <a:off x="163116" y="3249907"/>
                <a:ext cx="1423549" cy="124782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5" name="Shape 105"/>
              <p:cNvSpPr txBox="1"/>
              <p:nvPr/>
            </p:nvSpPr>
            <p:spPr>
              <a:xfrm>
                <a:off x="163116" y="3249907"/>
                <a:ext cx="1423549" cy="124782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7150" tIns="57150" rIns="57150" bIns="57150" anchor="t" anchorCtr="0">
                <a:noAutofit/>
              </a:bodyPr>
              <a:lstStyle/>
              <a:p>
                <a:pPr marL="0" marR="0" lvl="0" indent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500"/>
                  <a:buFont typeface="Calibri"/>
                  <a:buNone/>
                </a:pPr>
                <a:r>
                  <a:rPr lang="es-MX" sz="1500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Proceso de creación y diseño de una </a:t>
                </a:r>
                <a:r>
                  <a:rPr lang="es-MX" sz="1500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app</a:t>
                </a:r>
                <a:endParaRPr dirty="0"/>
              </a:p>
            </p:txBody>
          </p:sp>
          <p:sp>
            <p:nvSpPr>
              <p:cNvPr id="106" name="Shape 106"/>
              <p:cNvSpPr/>
              <p:nvPr/>
            </p:nvSpPr>
            <p:spPr>
              <a:xfrm>
                <a:off x="1318071" y="2662695"/>
                <a:ext cx="268594" cy="268594"/>
              </a:xfrm>
              <a:prstGeom prst="triangle">
                <a:avLst>
                  <a:gd name="adj" fmla="val 100000"/>
                </a:avLst>
              </a:prstGeom>
              <a:solidFill>
                <a:srgbClr val="3F6ABA"/>
              </a:solidFill>
              <a:ln w="12700" cap="flat" cmpd="sng">
                <a:solidFill>
                  <a:srgbClr val="3F6ABA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7" name="Shape 107"/>
              <p:cNvSpPr/>
              <p:nvPr/>
            </p:nvSpPr>
            <p:spPr>
              <a:xfrm rot="5400000">
                <a:off x="2063999" y="2347548"/>
                <a:ext cx="947612" cy="1576806"/>
              </a:xfrm>
              <a:prstGeom prst="corner">
                <a:avLst>
                  <a:gd name="adj1" fmla="val 16120"/>
                  <a:gd name="adj2" fmla="val 16110"/>
                </a:avLst>
              </a:prstGeom>
              <a:solidFill>
                <a:srgbClr val="4770BF"/>
              </a:solidFill>
              <a:ln w="12700" cap="flat" cmpd="sng">
                <a:solidFill>
                  <a:srgbClr val="4770B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8" name="Shape 108"/>
              <p:cNvSpPr/>
              <p:nvPr/>
            </p:nvSpPr>
            <p:spPr>
              <a:xfrm>
                <a:off x="1905819" y="2818673"/>
                <a:ext cx="1423549" cy="124782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9" name="Shape 109"/>
              <p:cNvSpPr txBox="1"/>
              <p:nvPr/>
            </p:nvSpPr>
            <p:spPr>
              <a:xfrm>
                <a:off x="1905819" y="2818673"/>
                <a:ext cx="1423549" cy="124782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7150" tIns="57150" rIns="57150" bIns="57150" anchor="t" anchorCtr="0">
                <a:noAutofit/>
              </a:bodyPr>
              <a:lstStyle/>
              <a:p>
                <a:pPr marL="0" marR="0" lvl="0" indent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500"/>
                  <a:buFont typeface="Calibri"/>
                  <a:buNone/>
                </a:pPr>
                <a:r>
                  <a:rPr lang="es-MX" sz="1500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HTML 5, </a:t>
                </a:r>
                <a:r>
                  <a:rPr lang="es-MX" sz="1500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Javascript</a:t>
                </a:r>
                <a:r>
                  <a:rPr lang="es-MX" sz="1500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/>
                </a:r>
                <a:br>
                  <a:rPr lang="es-MX" sz="1500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</a:br>
                <a:r>
                  <a:rPr lang="es-MX" sz="1500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CSS3</a:t>
                </a:r>
                <a:endParaRPr sz="15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" name="Shape 110"/>
              <p:cNvSpPr/>
              <p:nvPr/>
            </p:nvSpPr>
            <p:spPr>
              <a:xfrm>
                <a:off x="3060774" y="2231462"/>
                <a:ext cx="268594" cy="268594"/>
              </a:xfrm>
              <a:prstGeom prst="triangle">
                <a:avLst>
                  <a:gd name="adj" fmla="val 100000"/>
                </a:avLst>
              </a:prstGeom>
              <a:solidFill>
                <a:srgbClr val="5277C1"/>
              </a:solidFill>
              <a:ln w="12700" cap="flat" cmpd="sng">
                <a:solidFill>
                  <a:srgbClr val="5277C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1" name="Shape 111"/>
              <p:cNvSpPr/>
              <p:nvPr/>
            </p:nvSpPr>
            <p:spPr>
              <a:xfrm rot="5400000">
                <a:off x="3806702" y="1916314"/>
                <a:ext cx="947612" cy="1576806"/>
              </a:xfrm>
              <a:prstGeom prst="corner">
                <a:avLst>
                  <a:gd name="adj1" fmla="val 16120"/>
                  <a:gd name="adj2" fmla="val 16110"/>
                </a:avLst>
              </a:prstGeom>
              <a:solidFill>
                <a:srgbClr val="5C7FC5"/>
              </a:solidFill>
              <a:ln w="12700" cap="flat" cmpd="sng">
                <a:solidFill>
                  <a:srgbClr val="5C7FC5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2" name="Shape 112"/>
              <p:cNvSpPr/>
              <p:nvPr/>
            </p:nvSpPr>
            <p:spPr>
              <a:xfrm>
                <a:off x="3648521" y="2387440"/>
                <a:ext cx="1423549" cy="124782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3" name="Shape 113"/>
              <p:cNvSpPr txBox="1"/>
              <p:nvPr/>
            </p:nvSpPr>
            <p:spPr>
              <a:xfrm>
                <a:off x="3648521" y="2387440"/>
                <a:ext cx="1423549" cy="124782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7150" tIns="57150" rIns="57150" bIns="57150" anchor="t" anchorCtr="0">
                <a:noAutofit/>
              </a:bodyPr>
              <a:lstStyle/>
              <a:p>
                <a:pPr marL="0" marR="0" lvl="0" indent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500"/>
                  <a:buFont typeface="Calibri"/>
                  <a:buNone/>
                </a:pPr>
                <a:r>
                  <a:rPr lang="es-MX" sz="1500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Programación </a:t>
                </a:r>
                <a:r>
                  <a:rPr lang="es-MX" sz="1500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Backend</a:t>
                </a:r>
                <a:r>
                  <a:rPr lang="es-MX" sz="1500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/RUBY</a:t>
                </a:r>
                <a:endParaRPr sz="15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0" marR="0" lvl="0" indent="0" algn="l" rtl="0">
                  <a:lnSpc>
                    <a:spcPct val="90000"/>
                  </a:lnSpc>
                  <a:spcBef>
                    <a:spcPts val="525"/>
                  </a:spcBef>
                  <a:spcAft>
                    <a:spcPts val="0"/>
                  </a:spcAft>
                  <a:buClr>
                    <a:schemeClr val="dk1"/>
                  </a:buClr>
                  <a:buSzPts val="1500"/>
                  <a:buFont typeface="Calibri"/>
                  <a:buNone/>
                </a:pPr>
                <a:r>
                  <a:rPr lang="es-MX" sz="1500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Bases de datos</a:t>
                </a:r>
                <a:endParaRPr sz="15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" name="Shape 114"/>
              <p:cNvSpPr/>
              <p:nvPr/>
            </p:nvSpPr>
            <p:spPr>
              <a:xfrm>
                <a:off x="4803477" y="1800228"/>
                <a:ext cx="268594" cy="268594"/>
              </a:xfrm>
              <a:prstGeom prst="triangle">
                <a:avLst>
                  <a:gd name="adj" fmla="val 100000"/>
                </a:avLst>
              </a:prstGeom>
              <a:solidFill>
                <a:srgbClr val="6786C7"/>
              </a:solidFill>
              <a:ln w="12700" cap="flat" cmpd="sng">
                <a:solidFill>
                  <a:srgbClr val="6786C7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5" name="Shape 115"/>
              <p:cNvSpPr/>
              <p:nvPr/>
            </p:nvSpPr>
            <p:spPr>
              <a:xfrm rot="5400000">
                <a:off x="5549405" y="1081135"/>
                <a:ext cx="947612" cy="1576806"/>
              </a:xfrm>
              <a:prstGeom prst="corner">
                <a:avLst>
                  <a:gd name="adj1" fmla="val 16120"/>
                  <a:gd name="adj2" fmla="val 16110"/>
                </a:avLst>
              </a:prstGeom>
              <a:solidFill>
                <a:srgbClr val="728DCA"/>
              </a:solidFill>
              <a:ln w="12700" cap="flat" cmpd="sng">
                <a:solidFill>
                  <a:srgbClr val="728DCA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6" name="Shape 116"/>
              <p:cNvSpPr/>
              <p:nvPr/>
            </p:nvSpPr>
            <p:spPr>
              <a:xfrm>
                <a:off x="5402442" y="1595734"/>
                <a:ext cx="1423549" cy="205571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7" name="Shape 117"/>
              <p:cNvSpPr txBox="1"/>
              <p:nvPr/>
            </p:nvSpPr>
            <p:spPr>
              <a:xfrm>
                <a:off x="5402442" y="1595734"/>
                <a:ext cx="1423549" cy="205571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7150" tIns="57150" rIns="57150" bIns="57150" anchor="t" anchorCtr="0">
                <a:noAutofit/>
              </a:bodyPr>
              <a:lstStyle/>
              <a:p>
                <a:pPr marL="0" marR="0" lvl="0" indent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500"/>
                  <a:buFont typeface="Calibri"/>
                  <a:buNone/>
                </a:pPr>
                <a:r>
                  <a:rPr lang="es-MX" sz="1500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Patrones animados de diseño de </a:t>
                </a:r>
                <a:r>
                  <a:rPr lang="es-MX" sz="1500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apps</a:t>
                </a:r>
                <a:endParaRPr dirty="0"/>
              </a:p>
              <a:p>
                <a:pPr marL="0" marR="0" lvl="0" indent="0" algn="l" rtl="0">
                  <a:lnSpc>
                    <a:spcPct val="90000"/>
                  </a:lnSpc>
                  <a:spcBef>
                    <a:spcPts val="525"/>
                  </a:spcBef>
                  <a:spcAft>
                    <a:spcPts val="0"/>
                  </a:spcAft>
                  <a:buClr>
                    <a:schemeClr val="dk1"/>
                  </a:buClr>
                  <a:buSzPts val="1500"/>
                  <a:buFont typeface="Noto Sans Symbols"/>
                  <a:buNone/>
                </a:pPr>
                <a:r>
                  <a:rPr lang="es-MX" sz="1500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Experiencia de usuario</a:t>
                </a:r>
                <a:endParaRPr dirty="0"/>
              </a:p>
              <a:p>
                <a:pPr marL="0" marR="0" lvl="0" indent="0" algn="l" rtl="0">
                  <a:lnSpc>
                    <a:spcPct val="90000"/>
                  </a:lnSpc>
                  <a:spcBef>
                    <a:spcPts val="525"/>
                  </a:spcBef>
                  <a:spcAft>
                    <a:spcPts val="0"/>
                  </a:spcAft>
                  <a:buClr>
                    <a:schemeClr val="dk1"/>
                  </a:buClr>
                  <a:buSzPts val="1500"/>
                  <a:buFont typeface="Calibri"/>
                  <a:buNone/>
                </a:pPr>
                <a:r>
                  <a:rPr lang="es-MX" sz="1500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Diagramas de flujos y </a:t>
                </a:r>
                <a:r>
                  <a:rPr lang="es-MX" sz="1500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Mockups</a:t>
                </a:r>
                <a:r>
                  <a:rPr lang="es-MX" sz="1500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 </a:t>
                </a:r>
                <a:endParaRPr dirty="0"/>
              </a:p>
            </p:txBody>
          </p:sp>
          <p:sp>
            <p:nvSpPr>
              <p:cNvPr id="118" name="Shape 118"/>
              <p:cNvSpPr/>
              <p:nvPr/>
            </p:nvSpPr>
            <p:spPr>
              <a:xfrm>
                <a:off x="6546180" y="965048"/>
                <a:ext cx="268594" cy="268594"/>
              </a:xfrm>
              <a:prstGeom prst="triangle">
                <a:avLst>
                  <a:gd name="adj" fmla="val 100000"/>
                </a:avLst>
              </a:prstGeom>
              <a:solidFill>
                <a:srgbClr val="7D95CD"/>
              </a:solidFill>
              <a:ln w="12700" cap="flat" cmpd="sng">
                <a:solidFill>
                  <a:srgbClr val="7D95CD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9" name="Shape 119"/>
              <p:cNvSpPr/>
              <p:nvPr/>
            </p:nvSpPr>
            <p:spPr>
              <a:xfrm rot="5400000">
                <a:off x="7292108" y="649901"/>
                <a:ext cx="947612" cy="1576806"/>
              </a:xfrm>
              <a:prstGeom prst="corner">
                <a:avLst>
                  <a:gd name="adj1" fmla="val 16120"/>
                  <a:gd name="adj2" fmla="val 16110"/>
                </a:avLst>
              </a:prstGeom>
              <a:solidFill>
                <a:srgbClr val="879CD1"/>
              </a:solidFill>
              <a:ln w="12700" cap="flat" cmpd="sng">
                <a:solidFill>
                  <a:srgbClr val="879CD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20" name="Shape 120"/>
              <p:cNvSpPr/>
              <p:nvPr/>
            </p:nvSpPr>
            <p:spPr>
              <a:xfrm>
                <a:off x="7133927" y="1121027"/>
                <a:ext cx="1423549" cy="124782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21" name="Shape 121"/>
              <p:cNvSpPr txBox="1"/>
              <p:nvPr/>
            </p:nvSpPr>
            <p:spPr>
              <a:xfrm>
                <a:off x="7133927" y="1121027"/>
                <a:ext cx="1423549" cy="124782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7150" tIns="57150" rIns="57150" bIns="57150" anchor="t" anchorCtr="0">
                <a:noAutofit/>
              </a:bodyPr>
              <a:lstStyle/>
              <a:p>
                <a:pPr marL="0" marR="0" lvl="0" indent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500"/>
                  <a:buFont typeface="Calibri"/>
                  <a:buNone/>
                </a:pPr>
                <a:r>
                  <a:rPr lang="es-MX" sz="1500" b="1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/>
                </a:r>
                <a:br>
                  <a:rPr lang="es-MX" sz="1500" b="1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</a:br>
                <a:endParaRPr sz="15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" name="Shape 122"/>
              <p:cNvSpPr/>
              <p:nvPr/>
            </p:nvSpPr>
            <p:spPr>
              <a:xfrm>
                <a:off x="8288883" y="533815"/>
                <a:ext cx="268594" cy="268594"/>
              </a:xfrm>
              <a:prstGeom prst="triangle">
                <a:avLst>
                  <a:gd name="adj" fmla="val 100000"/>
                </a:avLst>
              </a:prstGeom>
              <a:solidFill>
                <a:srgbClr val="91A4D4"/>
              </a:solidFill>
              <a:ln w="12700" cap="flat" cmpd="sng">
                <a:solidFill>
                  <a:srgbClr val="91A4D4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23" name="Shape 123"/>
              <p:cNvSpPr/>
              <p:nvPr/>
            </p:nvSpPr>
            <p:spPr>
              <a:xfrm rot="5400000">
                <a:off x="9034811" y="218668"/>
                <a:ext cx="947612" cy="1576806"/>
              </a:xfrm>
              <a:prstGeom prst="corner">
                <a:avLst>
                  <a:gd name="adj1" fmla="val 16120"/>
                  <a:gd name="adj2" fmla="val 16110"/>
                </a:avLst>
              </a:prstGeom>
              <a:solidFill>
                <a:srgbClr val="9BABD7"/>
              </a:solidFill>
              <a:ln w="12700" cap="flat" cmpd="sng">
                <a:solidFill>
                  <a:srgbClr val="9BABD7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24" name="Shape 124"/>
              <p:cNvSpPr/>
              <p:nvPr/>
            </p:nvSpPr>
            <p:spPr>
              <a:xfrm>
                <a:off x="8876630" y="689793"/>
                <a:ext cx="1423549" cy="124782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25" name="Shape 125"/>
              <p:cNvSpPr txBox="1"/>
              <p:nvPr/>
            </p:nvSpPr>
            <p:spPr>
              <a:xfrm>
                <a:off x="8876630" y="689793"/>
                <a:ext cx="1423549" cy="124782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9525" tIns="49525" rIns="49525" bIns="49525" anchor="t" anchorCtr="0">
                <a:noAutofit/>
              </a:bodyPr>
              <a:lstStyle/>
              <a:p>
                <a:pPr marL="0" marR="0" lvl="0" indent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300"/>
                  <a:buFont typeface="Calibri"/>
                  <a:buNone/>
                </a:pPr>
                <a:r>
                  <a:rPr lang="es-MX" sz="1300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Perfil ocupacional </a:t>
                </a:r>
                <a:endParaRPr dirty="0"/>
              </a:p>
              <a:p>
                <a:pPr marL="0" marR="0" lvl="0" indent="0" algn="l" rtl="0">
                  <a:lnSpc>
                    <a:spcPct val="90000"/>
                  </a:lnSpc>
                  <a:spcBef>
                    <a:spcPts val="455"/>
                  </a:spcBef>
                  <a:spcAft>
                    <a:spcPts val="0"/>
                  </a:spcAft>
                  <a:buClr>
                    <a:schemeClr val="dk1"/>
                  </a:buClr>
                  <a:buSzPts val="1300"/>
                  <a:buFont typeface="Calibri"/>
                  <a:buNone/>
                </a:pPr>
                <a:r>
                  <a:rPr lang="es-MX" sz="1300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Elaboración de hojas de vida</a:t>
                </a:r>
                <a:endParaRPr sz="13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26" name="Shape 126"/>
            <p:cNvSpPr txBox="1"/>
            <p:nvPr/>
          </p:nvSpPr>
          <p:spPr>
            <a:xfrm>
              <a:off x="1050384" y="4414174"/>
              <a:ext cx="1331241" cy="9233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MX" sz="18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Módulo 1 </a:t>
              </a:r>
              <a:r>
                <a:rPr lang="es-MX" sz="18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Prototipado</a:t>
              </a:r>
              <a:r>
                <a:rPr lang="es-MX" sz="18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inicial</a:t>
              </a:r>
              <a:endParaRPr dirty="0"/>
            </a:p>
          </p:txBody>
        </p:sp>
        <p:sp>
          <p:nvSpPr>
            <p:cNvPr id="127" name="Shape 127"/>
            <p:cNvSpPr txBox="1"/>
            <p:nvPr/>
          </p:nvSpPr>
          <p:spPr>
            <a:xfrm>
              <a:off x="2758259" y="3980224"/>
              <a:ext cx="1487558" cy="9233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MX" sz="18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Módulo 2 Programación web I</a:t>
              </a:r>
              <a:endParaRPr dirty="0"/>
            </a:p>
          </p:txBody>
        </p:sp>
        <p:sp>
          <p:nvSpPr>
            <p:cNvPr id="128" name="Shape 128"/>
            <p:cNvSpPr txBox="1"/>
            <p:nvPr/>
          </p:nvSpPr>
          <p:spPr>
            <a:xfrm>
              <a:off x="9848295" y="1852684"/>
              <a:ext cx="1221682" cy="9233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MX" sz="18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Módulo 6</a:t>
              </a:r>
              <a:endParaRPr dirty="0"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MX" sz="18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Perfil laboral</a:t>
              </a:r>
              <a:endParaRPr dirty="0"/>
            </a:p>
          </p:txBody>
        </p:sp>
        <p:sp>
          <p:nvSpPr>
            <p:cNvPr id="129" name="Shape 129"/>
            <p:cNvSpPr txBox="1"/>
            <p:nvPr/>
          </p:nvSpPr>
          <p:spPr>
            <a:xfrm>
              <a:off x="8036628" y="3397381"/>
              <a:ext cx="1487558" cy="178510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MX" sz="13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Desarrollo de aplicaciones híbridas nativas </a:t>
              </a:r>
              <a:endParaRPr dirty="0"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MX" sz="13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Compilación de aplicaciones web a nativas</a:t>
              </a:r>
              <a:r>
                <a:rPr lang="es-MX" sz="1600" b="1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/>
              </a:r>
              <a:br>
                <a:rPr lang="es-MX" sz="1600" b="1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endParaRPr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" name="Shape 130"/>
            <p:cNvSpPr txBox="1"/>
            <p:nvPr/>
          </p:nvSpPr>
          <p:spPr>
            <a:xfrm>
              <a:off x="4438091" y="3546259"/>
              <a:ext cx="1487558" cy="9233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MX" sz="18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Módulo 3 Programación web II</a:t>
              </a:r>
              <a:endParaRPr dirty="0"/>
            </a:p>
          </p:txBody>
        </p:sp>
        <p:sp>
          <p:nvSpPr>
            <p:cNvPr id="131" name="Shape 131"/>
            <p:cNvSpPr txBox="1"/>
            <p:nvPr/>
          </p:nvSpPr>
          <p:spPr>
            <a:xfrm>
              <a:off x="6177788" y="2705407"/>
              <a:ext cx="1487558" cy="9233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MX" sz="18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Módulo 4 </a:t>
              </a:r>
              <a:r>
                <a:rPr lang="es-MX" sz="18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Prototipado</a:t>
              </a:r>
              <a:r>
                <a:rPr lang="es-MX" sz="18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avanzado</a:t>
              </a:r>
              <a:endParaRPr dirty="0"/>
            </a:p>
          </p:txBody>
        </p:sp>
        <p:sp>
          <p:nvSpPr>
            <p:cNvPr id="132" name="Shape 132"/>
            <p:cNvSpPr txBox="1"/>
            <p:nvPr/>
          </p:nvSpPr>
          <p:spPr>
            <a:xfrm>
              <a:off x="7796267" y="2280710"/>
              <a:ext cx="1611058" cy="9233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MX" sz="18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Módulo 5 Desarrollo de aplicaciones</a:t>
              </a:r>
              <a:endParaRPr dirty="0"/>
            </a:p>
          </p:txBody>
        </p:sp>
      </p:grpSp>
      <p:sp>
        <p:nvSpPr>
          <p:cNvPr id="133" name="Shape 133"/>
          <p:cNvSpPr txBox="1"/>
          <p:nvPr/>
        </p:nvSpPr>
        <p:spPr>
          <a:xfrm>
            <a:off x="838200" y="1658633"/>
            <a:ext cx="10515600" cy="410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DA9DB"/>
              </a:buClr>
              <a:buSzPts val="2400"/>
              <a:buFont typeface="Century Gothic"/>
              <a:buNone/>
            </a:pPr>
            <a:r>
              <a:rPr lang="es-MX" sz="2400" dirty="0">
                <a:solidFill>
                  <a:srgbClr val="8DA9DB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Módulos de Formación – Full </a:t>
            </a:r>
            <a:r>
              <a:rPr lang="es-MX" sz="2400" dirty="0">
                <a:solidFill>
                  <a:srgbClr val="8DA9DB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Stack</a:t>
            </a:r>
            <a:r>
              <a:rPr lang="es-MX" sz="2400" dirty="0">
                <a:solidFill>
                  <a:srgbClr val="8DA9DB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y Aplicaciones Híbridas</a:t>
            </a:r>
            <a:endParaRPr sz="2400" dirty="0">
              <a:solidFill>
                <a:srgbClr val="8DA9DB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34" name="Shape 1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78148" y="0"/>
            <a:ext cx="2682549" cy="17343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1407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="" xmlns:a16="http://schemas.microsoft.com/office/drawing/2014/main" id="{BB4452C6-8E10-48ED-9141-097760F4BAD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8148" y="0"/>
            <a:ext cx="2682549" cy="1734350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1767840" y="1564640"/>
            <a:ext cx="7416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3600" dirty="0" smtClean="0"/>
              <a:t>Instituciones educativas aliadas</a:t>
            </a:r>
            <a:endParaRPr lang="es-ES_tradnl" sz="3600" dirty="0"/>
          </a:p>
        </p:txBody>
      </p:sp>
      <p:graphicFrame>
        <p:nvGraphicFramePr>
          <p:cNvPr id="6" name="Tab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2947988"/>
              </p:ext>
            </p:extLst>
          </p:nvPr>
        </p:nvGraphicFramePr>
        <p:xfrm>
          <a:off x="1808480" y="2670386"/>
          <a:ext cx="8128000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/>
                <a:gridCol w="40640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_tradnl" dirty="0" smtClean="0"/>
                        <a:t>ENTIDAD</a:t>
                      </a:r>
                      <a:endParaRPr lang="es-ES_trad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dirty="0" smtClean="0"/>
                        <a:t> NUMERO DE AULAS</a:t>
                      </a:r>
                      <a:endParaRPr lang="es-ES_tradn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s-ES_tradnl" dirty="0" smtClean="0"/>
                        <a:t>UNINPAHU</a:t>
                      </a:r>
                      <a:endParaRPr lang="es-ES_trad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dirty="0" smtClean="0"/>
                        <a:t>5 AULAS</a:t>
                      </a:r>
                      <a:endParaRPr lang="es-ES_tradn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s-ES_tradnl" dirty="0" smtClean="0"/>
                        <a:t>UNIVERSIDAD LIBRE SEDE EL BOSQUE</a:t>
                      </a:r>
                      <a:endParaRPr lang="es-ES_trad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dirty="0" smtClean="0"/>
                        <a:t>6 AULAS</a:t>
                      </a:r>
                      <a:endParaRPr lang="es-ES_tradn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s-ES_tradnl" dirty="0" smtClean="0"/>
                        <a:t>UNIANDINOS</a:t>
                      </a:r>
                      <a:endParaRPr lang="es-ES_trad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dirty="0" smtClean="0"/>
                        <a:t>2 AULAS</a:t>
                      </a:r>
                      <a:endParaRPr lang="es-ES_tradn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s-ES_tradnl" dirty="0" smtClean="0"/>
                        <a:t>UNIAUTONOMA</a:t>
                      </a:r>
                      <a:endParaRPr lang="es-ES_trad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dirty="0" smtClean="0"/>
                        <a:t>5 AULAS</a:t>
                      </a:r>
                      <a:endParaRPr lang="es-ES_tradn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s-ES_tradnl" dirty="0" smtClean="0"/>
                        <a:t>UNIVERSIDAD</a:t>
                      </a:r>
                      <a:r>
                        <a:rPr lang="es-ES_tradnl" baseline="0" dirty="0" smtClean="0"/>
                        <a:t> EL ROSARIO</a:t>
                      </a:r>
                      <a:endParaRPr lang="es-ES_trad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dirty="0" smtClean="0"/>
                        <a:t>1 AULA</a:t>
                      </a:r>
                      <a:endParaRPr lang="es-ES_tradn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s-ES_tradnl" dirty="0" smtClean="0"/>
                        <a:t>UNIVERSIDAD EL ROSARIO</a:t>
                      </a:r>
                      <a:endParaRPr lang="es-ES_trad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dirty="0" smtClean="0"/>
                        <a:t>8 AULAS</a:t>
                      </a:r>
                      <a:endParaRPr lang="es-ES_tradn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s-ES_tradnl" dirty="0" smtClean="0"/>
                        <a:t>UNIVERSIDAD EAN</a:t>
                      </a:r>
                      <a:endParaRPr lang="es-ES_trad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dirty="0" smtClean="0"/>
                        <a:t>3 AULAS</a:t>
                      </a:r>
                      <a:endParaRPr lang="es-ES_tradnl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61838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="" xmlns:a16="http://schemas.microsoft.com/office/drawing/2014/main" id="{BB4452C6-8E10-48ED-9141-097760F4BAD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8148" y="0"/>
            <a:ext cx="2682549" cy="1734350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767840" y="1564640"/>
            <a:ext cx="7416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3600" dirty="0" smtClean="0"/>
              <a:t>Empresas del sector aliadas</a:t>
            </a:r>
            <a:endParaRPr lang="es-ES_tradnl" sz="3600" dirty="0"/>
          </a:p>
        </p:txBody>
      </p:sp>
      <p:graphicFrame>
        <p:nvGraphicFramePr>
          <p:cNvPr id="6" name="Tab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6554831"/>
              </p:ext>
            </p:extLst>
          </p:nvPr>
        </p:nvGraphicFramePr>
        <p:xfrm>
          <a:off x="1910080" y="2954866"/>
          <a:ext cx="81280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/>
                <a:gridCol w="40640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_tradnl" dirty="0" smtClean="0"/>
                        <a:t>ENTIDAD</a:t>
                      </a:r>
                      <a:endParaRPr lang="es-ES_trad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dirty="0" smtClean="0"/>
                        <a:t>NUMERO</a:t>
                      </a:r>
                      <a:r>
                        <a:rPr lang="es-ES_tradnl" baseline="0" dirty="0" smtClean="0"/>
                        <a:t> DE AULAS</a:t>
                      </a:r>
                      <a:endParaRPr lang="es-ES_tradn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_tradnl" dirty="0" smtClean="0"/>
                        <a:t>DIGITAL WARE</a:t>
                      </a:r>
                      <a:endParaRPr lang="es-ES_trad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dirty="0" smtClean="0"/>
                        <a:t>1 AULA</a:t>
                      </a:r>
                      <a:endParaRPr lang="es-ES_tradn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_tradnl" dirty="0" smtClean="0"/>
                        <a:t>TECNOLOGIA INFORMATICA</a:t>
                      </a:r>
                      <a:endParaRPr lang="es-ES_trad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dirty="0" smtClean="0"/>
                        <a:t>1 AULA</a:t>
                      </a:r>
                      <a:endParaRPr lang="es-ES_tradn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_tradnl" dirty="0" smtClean="0"/>
                        <a:t>HEON</a:t>
                      </a:r>
                      <a:endParaRPr lang="es-ES_trad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dirty="0" smtClean="0"/>
                        <a:t>2 AULAS</a:t>
                      </a:r>
                      <a:endParaRPr lang="es-ES_tradn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_tradnl" dirty="0" smtClean="0"/>
                        <a:t>SIIGO</a:t>
                      </a:r>
                      <a:endParaRPr lang="es-ES_trad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dirty="0" smtClean="0"/>
                        <a:t>1 AULA</a:t>
                      </a:r>
                      <a:endParaRPr lang="es-ES_tradn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_tradnl" dirty="0" smtClean="0"/>
                        <a:t>ASESOFTWARE</a:t>
                      </a:r>
                      <a:endParaRPr lang="es-ES_trad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dirty="0" smtClean="0"/>
                        <a:t>1 AULA</a:t>
                      </a:r>
                      <a:endParaRPr lang="es-ES_tradnl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38485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="" xmlns:a16="http://schemas.microsoft.com/office/drawing/2014/main" id="{BB4452C6-8E10-48ED-9141-097760F4BAD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8148" y="0"/>
            <a:ext cx="2682549" cy="1734350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1910080" y="1564640"/>
            <a:ext cx="7416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3600" dirty="0" smtClean="0"/>
              <a:t>Empresas contratadas</a:t>
            </a:r>
            <a:endParaRPr lang="es-ES_tradnl" sz="3600" dirty="0"/>
          </a:p>
        </p:txBody>
      </p:sp>
      <p:graphicFrame>
        <p:nvGraphicFramePr>
          <p:cNvPr id="5" name="Tab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1876647"/>
              </p:ext>
            </p:extLst>
          </p:nvPr>
        </p:nvGraphicFramePr>
        <p:xfrm>
          <a:off x="2032000" y="2954866"/>
          <a:ext cx="8128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/>
                <a:gridCol w="40640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_tradnl" dirty="0" smtClean="0"/>
                        <a:t>ENTIDAD</a:t>
                      </a:r>
                      <a:endParaRPr lang="es-ES_trad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dirty="0" smtClean="0"/>
                        <a:t>NUEMRO DE AULAS</a:t>
                      </a:r>
                      <a:endParaRPr lang="es-ES_tradn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_tradnl" dirty="0" smtClean="0"/>
                        <a:t>IT TALENT</a:t>
                      </a:r>
                      <a:endParaRPr lang="es-ES_trad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dirty="0" smtClean="0"/>
                        <a:t>2 AULAS</a:t>
                      </a:r>
                      <a:endParaRPr lang="es-ES_tradn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_tradnl" dirty="0" smtClean="0"/>
                        <a:t>BUSINESS SUPPORT</a:t>
                      </a:r>
                      <a:endParaRPr lang="es-ES_trad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dirty="0" smtClean="0"/>
                        <a:t>2 AULAS</a:t>
                      </a:r>
                      <a:endParaRPr lang="es-ES_tradn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_tradnl" dirty="0" smtClean="0"/>
                        <a:t>CCYD</a:t>
                      </a:r>
                      <a:endParaRPr lang="es-ES_trad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dirty="0" smtClean="0"/>
                        <a:t>1 AULA</a:t>
                      </a:r>
                      <a:endParaRPr lang="es-ES_tradn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_tradnl" dirty="0" smtClean="0"/>
                        <a:t>CIES</a:t>
                      </a:r>
                      <a:endParaRPr lang="es-ES_trad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dirty="0" smtClean="0"/>
                        <a:t>3 AULAS</a:t>
                      </a:r>
                      <a:endParaRPr lang="es-ES_tradnl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0606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="" xmlns:a16="http://schemas.microsoft.com/office/drawing/2014/main" id="{BB4452C6-8E10-48ED-9141-097760F4BAD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8148" y="0"/>
            <a:ext cx="2682549" cy="1734350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2214880" y="1016000"/>
            <a:ext cx="7416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3600" dirty="0" smtClean="0"/>
              <a:t>Fotos infraestructura</a:t>
            </a:r>
            <a:endParaRPr lang="es-ES_tradnl" sz="3600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680" y="2235200"/>
            <a:ext cx="3294906" cy="174752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7760" y="2235201"/>
            <a:ext cx="2966720" cy="1747519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8960" y="2275840"/>
            <a:ext cx="3340421" cy="166624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320" y="4393028"/>
            <a:ext cx="3271520" cy="1702972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7760" y="4393028"/>
            <a:ext cx="2966720" cy="1642012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8959" y="4226560"/>
            <a:ext cx="3340421" cy="1808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189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="" xmlns:a16="http://schemas.microsoft.com/office/drawing/2014/main" id="{BB4452C6-8E10-48ED-9141-097760F4BAD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8148" y="0"/>
            <a:ext cx="2682549" cy="1734350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1767840" y="1564640"/>
            <a:ext cx="7416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3600" dirty="0" smtClean="0"/>
              <a:t>Requerimientos mínimos de Software</a:t>
            </a:r>
            <a:endParaRPr lang="es-ES_tradnl" sz="3600" dirty="0"/>
          </a:p>
        </p:txBody>
      </p:sp>
      <p:sp>
        <p:nvSpPr>
          <p:cNvPr id="4" name="CuadroTexto 3"/>
          <p:cNvSpPr txBox="1"/>
          <p:nvPr/>
        </p:nvSpPr>
        <p:spPr>
          <a:xfrm>
            <a:off x="2641600" y="2718971"/>
            <a:ext cx="621792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s-ES_tradnl" sz="2400" dirty="0" smtClean="0"/>
              <a:t>Ruby 2.0</a:t>
            </a:r>
          </a:p>
          <a:p>
            <a:pPr marL="285750" indent="-285750">
              <a:buFont typeface="Arial" charset="0"/>
              <a:buChar char="•"/>
            </a:pPr>
            <a:r>
              <a:rPr lang="es-ES_tradnl" sz="2400" dirty="0" smtClean="0"/>
              <a:t>Git</a:t>
            </a:r>
            <a:endParaRPr lang="es-ES_tradnl" sz="2400" dirty="0" smtClean="0"/>
          </a:p>
          <a:p>
            <a:pPr marL="285750" indent="-285750">
              <a:buFont typeface="Arial" charset="0"/>
              <a:buChar char="•"/>
            </a:pPr>
            <a:r>
              <a:rPr lang="es-ES_tradnl" sz="2400" dirty="0" smtClean="0"/>
              <a:t>SDK Android</a:t>
            </a:r>
          </a:p>
          <a:p>
            <a:pPr marL="285750" indent="-285750">
              <a:buFont typeface="Arial" charset="0"/>
              <a:buChar char="•"/>
            </a:pPr>
            <a:r>
              <a:rPr lang="es-ES_tradnl" sz="2400" dirty="0" smtClean="0"/>
              <a:t>Android Studio</a:t>
            </a:r>
          </a:p>
          <a:p>
            <a:pPr marL="285750" indent="-285750">
              <a:buFont typeface="Arial" charset="0"/>
              <a:buChar char="•"/>
            </a:pPr>
            <a:r>
              <a:rPr lang="es-ES_tradnl" sz="2400" dirty="0" smtClean="0"/>
              <a:t>Sublime Text</a:t>
            </a:r>
          </a:p>
          <a:p>
            <a:pPr marL="285750" indent="-285750">
              <a:buFont typeface="Arial" charset="0"/>
              <a:buChar char="•"/>
            </a:pPr>
            <a:endParaRPr lang="es-ES_tradnl" sz="2400" dirty="0"/>
          </a:p>
          <a:p>
            <a:pPr marL="285750" indent="-285750">
              <a:buFont typeface="Arial" charset="0"/>
              <a:buChar char="•"/>
            </a:pPr>
            <a:r>
              <a:rPr lang="es-ES_tradnl" sz="2400" dirty="0" smtClean="0"/>
              <a:t>Es </a:t>
            </a:r>
            <a:r>
              <a:rPr lang="es-ES_tradnl" sz="2400" dirty="0"/>
              <a:t>necesario que la red en la que nos conectamos tenga habilitado el puerto 22</a:t>
            </a:r>
          </a:p>
        </p:txBody>
      </p:sp>
    </p:spTree>
    <p:extLst>
      <p:ext uri="{BB962C8B-B14F-4D97-AF65-F5344CB8AC3E}">
        <p14:creationId xmlns:p14="http://schemas.microsoft.com/office/powerpoint/2010/main" val="978128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1767840" y="1564640"/>
            <a:ext cx="7416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3600" dirty="0" smtClean="0"/>
              <a:t>Requerimientos mínimos de hardware</a:t>
            </a:r>
            <a:endParaRPr lang="es-ES_tradnl" sz="3600" dirty="0"/>
          </a:p>
        </p:txBody>
      </p:sp>
      <p:pic>
        <p:nvPicPr>
          <p:cNvPr id="5" name="Imagen 4">
            <a:extLst>
              <a:ext uri="{FF2B5EF4-FFF2-40B4-BE49-F238E27FC236}">
                <a16:creationId xmlns="" xmlns:a16="http://schemas.microsoft.com/office/drawing/2014/main" id="{BB4452C6-8E10-48ED-9141-097760F4BAD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8148" y="0"/>
            <a:ext cx="2682549" cy="1734350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2641600" y="2718971"/>
            <a:ext cx="621792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s-ES_tradnl" sz="2400" dirty="0" smtClean="0"/>
              <a:t>Memoria RAM 2 G</a:t>
            </a:r>
          </a:p>
          <a:p>
            <a:pPr marL="285750" indent="-285750">
              <a:buFont typeface="Arial" charset="0"/>
              <a:buChar char="•"/>
            </a:pPr>
            <a:r>
              <a:rPr lang="es-ES_tradnl" sz="2400" dirty="0" smtClean="0"/>
              <a:t>Procesador 1,6 </a:t>
            </a:r>
            <a:r>
              <a:rPr lang="es-ES_tradnl" sz="2400" dirty="0" smtClean="0"/>
              <a:t>Ghz</a:t>
            </a:r>
            <a:endParaRPr lang="es-ES_tradnl" sz="2400" dirty="0" smtClean="0"/>
          </a:p>
          <a:p>
            <a:pPr marL="285750" indent="-285750">
              <a:buFont typeface="Arial" charset="0"/>
              <a:buChar char="•"/>
            </a:pPr>
            <a:r>
              <a:rPr lang="es-ES_tradnl" sz="2400" dirty="0" smtClean="0"/>
              <a:t>Disco duro indiferente</a:t>
            </a:r>
          </a:p>
          <a:p>
            <a:pPr marL="285750" indent="-285750">
              <a:buFont typeface="Arial" charset="0"/>
              <a:buChar char="•"/>
            </a:pPr>
            <a:r>
              <a:rPr lang="es-ES_tradnl" sz="2400" dirty="0" smtClean="0"/>
              <a:t>Conectividad </a:t>
            </a:r>
            <a:r>
              <a:rPr lang="es-ES_tradnl" sz="2400" dirty="0" smtClean="0"/>
              <a:t>WiFi</a:t>
            </a:r>
            <a:r>
              <a:rPr lang="es-ES_tradnl" sz="2400" dirty="0" smtClean="0"/>
              <a:t> o RJ 45</a:t>
            </a:r>
          </a:p>
          <a:p>
            <a:pPr marL="285750" indent="-285750">
              <a:buFont typeface="Arial" charset="0"/>
              <a:buChar char="•"/>
            </a:pPr>
            <a:r>
              <a:rPr lang="es-ES_tradnl" sz="2400" dirty="0" smtClean="0"/>
              <a:t>Sistema operativo Windows, </a:t>
            </a:r>
            <a:r>
              <a:rPr lang="es-ES_tradnl" sz="2400" dirty="0" smtClean="0"/>
              <a:t>linux</a:t>
            </a:r>
            <a:r>
              <a:rPr lang="es-ES_tradnl" sz="2400" dirty="0" smtClean="0"/>
              <a:t> o </a:t>
            </a:r>
            <a:r>
              <a:rPr lang="es-ES_tradnl" sz="2400" dirty="0" smtClean="0"/>
              <a:t>IOs</a:t>
            </a:r>
            <a:endParaRPr lang="es-ES_tradnl" sz="2400" dirty="0" smtClean="0"/>
          </a:p>
          <a:p>
            <a:pPr marL="285750" indent="-285750">
              <a:buFont typeface="Arial" charset="0"/>
              <a:buChar char="•"/>
            </a:pPr>
            <a:endParaRPr lang="es-ES_tradnl" sz="2400" dirty="0"/>
          </a:p>
          <a:p>
            <a:pPr marL="285750" indent="-285750">
              <a:buFont typeface="Arial" charset="0"/>
              <a:buChar char="•"/>
            </a:pPr>
            <a:r>
              <a:rPr lang="es-ES_tradnl" sz="2400" dirty="0" smtClean="0"/>
              <a:t>Importante validar la velocidad y ancho de banda del internet.</a:t>
            </a:r>
            <a:endParaRPr lang="es-ES_tradnl" sz="2400" dirty="0"/>
          </a:p>
        </p:txBody>
      </p:sp>
    </p:spTree>
    <p:extLst>
      <p:ext uri="{BB962C8B-B14F-4D97-AF65-F5344CB8AC3E}">
        <p14:creationId xmlns:p14="http://schemas.microsoft.com/office/powerpoint/2010/main" val="1099495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/>
          <p:nvPr/>
        </p:nvSpPr>
        <p:spPr>
          <a:xfrm>
            <a:off x="331303" y="137707"/>
            <a:ext cx="6506700" cy="9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800" dirty="0">
                <a:solidFill>
                  <a:srgbClr val="8DA9DB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Generación de capacidades en el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800" dirty="0">
                <a:solidFill>
                  <a:srgbClr val="8DA9DB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Ecosistema Digital de Bogotá</a:t>
            </a:r>
            <a:endParaRPr dirty="0"/>
          </a:p>
        </p:txBody>
      </p:sp>
      <p:sp>
        <p:nvSpPr>
          <p:cNvPr id="140" name="Shape 140"/>
          <p:cNvSpPr txBox="1"/>
          <p:nvPr/>
        </p:nvSpPr>
        <p:spPr>
          <a:xfrm>
            <a:off x="838200" y="1658633"/>
            <a:ext cx="10515600" cy="4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MX" sz="3600" dirty="0">
                <a:solidFill>
                  <a:srgbClr val="8DA9DB"/>
                </a:solidFill>
                <a:latin typeface="Roboto Medium"/>
                <a:ea typeface="Roboto Medium"/>
                <a:cs typeface="Roboto Medium"/>
                <a:sym typeface="Roboto Medium"/>
              </a:rPr>
              <a:t>Prototipo inicial </a:t>
            </a:r>
            <a:r>
              <a:rPr lang="es-MX" sz="1800" dirty="0">
                <a:solidFill>
                  <a:srgbClr val="8DA9DB"/>
                </a:solidFill>
                <a:latin typeface="Roboto Medium"/>
                <a:ea typeface="Roboto Medium"/>
                <a:cs typeface="Roboto Medium"/>
                <a:sym typeface="Roboto Medium"/>
              </a:rPr>
              <a:t>(20 horas)</a:t>
            </a:r>
            <a:endParaRPr sz="2400" dirty="0">
              <a:solidFill>
                <a:srgbClr val="8DA9DB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41" name="Shape 1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78148" y="0"/>
            <a:ext cx="2682548" cy="1734349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Shape 142"/>
          <p:cNvSpPr txBox="1"/>
          <p:nvPr/>
        </p:nvSpPr>
        <p:spPr>
          <a:xfrm>
            <a:off x="838200" y="2457075"/>
            <a:ext cx="8957400" cy="22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E8AE2"/>
              </a:buClr>
              <a:buSzPts val="1800"/>
              <a:buFont typeface="Roboto Light"/>
              <a:buChar char="-"/>
            </a:pPr>
            <a:r>
              <a:rPr lang="es-MX" sz="1800" dirty="0">
                <a:solidFill>
                  <a:srgbClr val="2E8AE2"/>
                </a:solidFill>
                <a:latin typeface="Roboto Light"/>
                <a:ea typeface="Roboto Light"/>
                <a:cs typeface="Roboto Light"/>
                <a:sym typeface="Roboto Light"/>
              </a:rPr>
              <a:t>Planteamiento de objetivos de un producto</a:t>
            </a:r>
            <a:endParaRPr sz="1800" dirty="0">
              <a:solidFill>
                <a:srgbClr val="2E8AE2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E8AE2"/>
              </a:buClr>
              <a:buSzPts val="1800"/>
              <a:buFont typeface="Roboto Light"/>
              <a:buChar char="-"/>
            </a:pPr>
            <a:r>
              <a:rPr lang="es-MX" sz="1800" dirty="0">
                <a:solidFill>
                  <a:srgbClr val="2E8AE2"/>
                </a:solidFill>
                <a:latin typeface="Roboto Light"/>
                <a:ea typeface="Roboto Light"/>
                <a:cs typeface="Roboto Light"/>
                <a:sym typeface="Roboto Light"/>
              </a:rPr>
              <a:t>Planear prototipos</a:t>
            </a:r>
            <a:endParaRPr sz="1800" dirty="0">
              <a:solidFill>
                <a:srgbClr val="2E8AE2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E8AE2"/>
              </a:buClr>
              <a:buSzPts val="1800"/>
              <a:buFont typeface="Roboto Light"/>
              <a:buChar char="-"/>
            </a:pPr>
            <a:r>
              <a:rPr lang="es-MX" sz="1800" dirty="0">
                <a:solidFill>
                  <a:srgbClr val="2E8AE2"/>
                </a:solidFill>
                <a:latin typeface="Roboto Light"/>
                <a:ea typeface="Roboto Light"/>
                <a:cs typeface="Roboto Light"/>
                <a:sym typeface="Roboto Light"/>
              </a:rPr>
              <a:t>Diseño de prototipos en papel</a:t>
            </a:r>
            <a:endParaRPr sz="1800" dirty="0">
              <a:solidFill>
                <a:srgbClr val="2E8AE2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E8AE2"/>
              </a:buClr>
              <a:buSzPts val="1800"/>
              <a:buFont typeface="Roboto Light"/>
              <a:buChar char="-"/>
            </a:pPr>
            <a:r>
              <a:rPr lang="es-MX" sz="1800" dirty="0">
                <a:solidFill>
                  <a:srgbClr val="2E8AE2"/>
                </a:solidFill>
                <a:latin typeface="Roboto Light"/>
                <a:ea typeface="Roboto Light"/>
                <a:cs typeface="Roboto Light"/>
                <a:sym typeface="Roboto Light"/>
              </a:rPr>
              <a:t>Diseño de prototipo digital</a:t>
            </a:r>
            <a:endParaRPr sz="1800" dirty="0">
              <a:solidFill>
                <a:srgbClr val="2E8AE2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E8AE2"/>
              </a:buClr>
              <a:buSzPts val="1800"/>
              <a:buFont typeface="Roboto Light"/>
              <a:buChar char="-"/>
            </a:pPr>
            <a:r>
              <a:rPr lang="es-MX" sz="1800" dirty="0">
                <a:solidFill>
                  <a:srgbClr val="2E8AE2"/>
                </a:solidFill>
                <a:latin typeface="Roboto Light"/>
                <a:ea typeface="Roboto Light"/>
                <a:cs typeface="Roboto Light"/>
                <a:sym typeface="Roboto Light"/>
              </a:rPr>
              <a:t>Evaluación de eficiencia en prototipo</a:t>
            </a:r>
            <a:endParaRPr sz="1800" dirty="0">
              <a:solidFill>
                <a:srgbClr val="2E8AE2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E8AE2"/>
              </a:buClr>
              <a:buSzPts val="1800"/>
              <a:buFont typeface="Roboto Light"/>
              <a:buChar char="-"/>
            </a:pPr>
            <a:r>
              <a:rPr lang="es-MX" sz="1800" dirty="0">
                <a:solidFill>
                  <a:srgbClr val="2E8AE2"/>
                </a:solidFill>
                <a:latin typeface="Roboto Light"/>
                <a:ea typeface="Roboto Light"/>
                <a:cs typeface="Roboto Light"/>
                <a:sym typeface="Roboto Light"/>
              </a:rPr>
              <a:t>Patrones animados de diseño de </a:t>
            </a:r>
            <a:r>
              <a:rPr lang="es-MX" sz="1800" dirty="0">
                <a:solidFill>
                  <a:srgbClr val="2E8AE2"/>
                </a:solidFill>
                <a:latin typeface="Roboto Light"/>
                <a:ea typeface="Roboto Light"/>
                <a:cs typeface="Roboto Light"/>
                <a:sym typeface="Roboto Light"/>
              </a:rPr>
              <a:t>apps</a:t>
            </a:r>
            <a:endParaRPr dirty="0"/>
          </a:p>
        </p:txBody>
      </p:sp>
      <p:pic>
        <p:nvPicPr>
          <p:cNvPr id="143" name="Shape 1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84575" y="1772825"/>
            <a:ext cx="3897925" cy="292345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55526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/>
          <p:nvPr/>
        </p:nvSpPr>
        <p:spPr>
          <a:xfrm>
            <a:off x="331303" y="137707"/>
            <a:ext cx="6506700" cy="9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800" dirty="0">
                <a:solidFill>
                  <a:srgbClr val="8DA9DB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Generación de capacidades en el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800" dirty="0">
                <a:solidFill>
                  <a:srgbClr val="8DA9DB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Ecosistema Digital de Bogotá</a:t>
            </a:r>
            <a:endParaRPr dirty="0"/>
          </a:p>
        </p:txBody>
      </p:sp>
      <p:sp>
        <p:nvSpPr>
          <p:cNvPr id="149" name="Shape 149"/>
          <p:cNvSpPr txBox="1"/>
          <p:nvPr/>
        </p:nvSpPr>
        <p:spPr>
          <a:xfrm>
            <a:off x="838200" y="1658633"/>
            <a:ext cx="10515600" cy="4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MX" sz="3600" dirty="0">
                <a:solidFill>
                  <a:srgbClr val="8DA9DB"/>
                </a:solidFill>
                <a:latin typeface="Roboto Medium"/>
                <a:ea typeface="Roboto Medium"/>
                <a:cs typeface="Roboto Medium"/>
                <a:sym typeface="Roboto Medium"/>
              </a:rPr>
              <a:t>Programación</a:t>
            </a:r>
            <a:r>
              <a:rPr lang="es-MX" sz="3600" b="1" dirty="0">
                <a:solidFill>
                  <a:srgbClr val="8DA9DB"/>
                </a:solidFill>
              </a:rPr>
              <a:t> </a:t>
            </a:r>
            <a:r>
              <a:rPr lang="es-MX" sz="3600" dirty="0">
                <a:solidFill>
                  <a:srgbClr val="8DA9DB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Módulo I </a:t>
            </a:r>
            <a:endParaRPr sz="3600" dirty="0">
              <a:solidFill>
                <a:srgbClr val="8DA9DB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50" name="Shape 1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78148" y="0"/>
            <a:ext cx="2682548" cy="1734349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Shape 151"/>
          <p:cNvSpPr txBox="1"/>
          <p:nvPr/>
        </p:nvSpPr>
        <p:spPr>
          <a:xfrm>
            <a:off x="838200" y="2457075"/>
            <a:ext cx="8957400" cy="22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E8AE2"/>
              </a:buClr>
              <a:buSzPts val="1800"/>
              <a:buFont typeface="Roboto Light"/>
              <a:buChar char="-"/>
            </a:pPr>
            <a:r>
              <a:rPr lang="es-MX" sz="1800" dirty="0">
                <a:solidFill>
                  <a:srgbClr val="2E8AE2"/>
                </a:solidFill>
                <a:latin typeface="Roboto Light"/>
                <a:ea typeface="Roboto Light"/>
                <a:cs typeface="Roboto Light"/>
                <a:sym typeface="Roboto Light"/>
              </a:rPr>
              <a:t>JavaScript</a:t>
            </a:r>
            <a:endParaRPr sz="1800" dirty="0">
              <a:solidFill>
                <a:srgbClr val="2E8AE2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E8AE2"/>
              </a:buClr>
              <a:buSzPts val="1800"/>
              <a:buFont typeface="Roboto Light"/>
              <a:buChar char="-"/>
            </a:pPr>
            <a:r>
              <a:rPr lang="es-MX" sz="1800" dirty="0">
                <a:solidFill>
                  <a:srgbClr val="2E8AE2"/>
                </a:solidFill>
                <a:latin typeface="Roboto Light"/>
                <a:ea typeface="Roboto Light"/>
                <a:cs typeface="Roboto Light"/>
                <a:sym typeface="Roboto Light"/>
              </a:rPr>
              <a:t>Crear Funciones, evento y Objetos</a:t>
            </a:r>
            <a:endParaRPr sz="1800" dirty="0">
              <a:solidFill>
                <a:srgbClr val="2E8AE2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E8AE2"/>
              </a:buClr>
              <a:buSzPts val="1800"/>
              <a:buFont typeface="Roboto Light"/>
              <a:buChar char="-"/>
            </a:pPr>
            <a:r>
              <a:rPr lang="es-MX" sz="1800" dirty="0">
                <a:solidFill>
                  <a:srgbClr val="2E8AE2"/>
                </a:solidFill>
                <a:latin typeface="Roboto Light"/>
                <a:ea typeface="Roboto Light"/>
                <a:cs typeface="Roboto Light"/>
                <a:sym typeface="Roboto Light"/>
              </a:rPr>
              <a:t>Diseño de algoritmos</a:t>
            </a:r>
            <a:endParaRPr sz="1800" dirty="0">
              <a:solidFill>
                <a:srgbClr val="2E8AE2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E8AE2"/>
              </a:buClr>
              <a:buSzPts val="1800"/>
              <a:buFont typeface="Roboto Light"/>
              <a:buChar char="-"/>
            </a:pPr>
            <a:r>
              <a:rPr lang="es-MX" sz="1800" dirty="0">
                <a:solidFill>
                  <a:srgbClr val="2E8AE2"/>
                </a:solidFill>
                <a:latin typeface="Roboto Light"/>
                <a:ea typeface="Roboto Light"/>
                <a:cs typeface="Roboto Light"/>
                <a:sym typeface="Roboto Light"/>
              </a:rPr>
              <a:t>Git</a:t>
            </a:r>
            <a:r>
              <a:rPr lang="es-MX" sz="1800" dirty="0">
                <a:solidFill>
                  <a:srgbClr val="2E8AE2"/>
                </a:solidFill>
                <a:latin typeface="Roboto Light"/>
                <a:ea typeface="Roboto Light"/>
                <a:cs typeface="Roboto Light"/>
                <a:sym typeface="Roboto Light"/>
              </a:rPr>
              <a:t> y </a:t>
            </a:r>
            <a:r>
              <a:rPr lang="es-MX" sz="1800" dirty="0">
                <a:solidFill>
                  <a:srgbClr val="2E8AE2"/>
                </a:solidFill>
                <a:latin typeface="Roboto Light"/>
                <a:ea typeface="Roboto Light"/>
                <a:cs typeface="Roboto Light"/>
                <a:sym typeface="Roboto Light"/>
              </a:rPr>
              <a:t>Github</a:t>
            </a:r>
            <a:endParaRPr sz="1800" dirty="0">
              <a:solidFill>
                <a:srgbClr val="2E8AE2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E8AE2"/>
              </a:buClr>
              <a:buSzPts val="1800"/>
              <a:buFont typeface="Roboto Light"/>
              <a:buChar char="-"/>
            </a:pPr>
            <a:r>
              <a:rPr lang="es-MX" sz="1800" dirty="0">
                <a:solidFill>
                  <a:srgbClr val="2E8AE2"/>
                </a:solidFill>
                <a:latin typeface="Roboto Light"/>
                <a:ea typeface="Roboto Light"/>
                <a:cs typeface="Roboto Light"/>
                <a:sym typeface="Roboto Light"/>
              </a:rPr>
              <a:t>Base de datos SQL (</a:t>
            </a:r>
            <a:r>
              <a:rPr lang="es-MX" sz="1800" dirty="0">
                <a:solidFill>
                  <a:srgbClr val="2E8AE2"/>
                </a:solidFill>
                <a:latin typeface="Roboto Light"/>
                <a:ea typeface="Roboto Light"/>
                <a:cs typeface="Roboto Light"/>
                <a:sym typeface="Roboto Light"/>
              </a:rPr>
              <a:t>Postgres</a:t>
            </a:r>
            <a:r>
              <a:rPr lang="es-MX" sz="1800" dirty="0">
                <a:solidFill>
                  <a:srgbClr val="2E8AE2"/>
                </a:solidFill>
                <a:latin typeface="Roboto Light"/>
                <a:ea typeface="Roboto Light"/>
                <a:cs typeface="Roboto Light"/>
                <a:sym typeface="Roboto Light"/>
              </a:rPr>
              <a:t>)</a:t>
            </a:r>
            <a:endParaRPr sz="1800" dirty="0">
              <a:solidFill>
                <a:srgbClr val="2E8AE2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52" name="Shape 1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87580" y="2264850"/>
            <a:ext cx="3966225" cy="23283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09606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 txBox="1"/>
          <p:nvPr/>
        </p:nvSpPr>
        <p:spPr>
          <a:xfrm>
            <a:off x="331303" y="137707"/>
            <a:ext cx="6506700" cy="9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800" dirty="0">
                <a:solidFill>
                  <a:srgbClr val="8DA9DB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Generación de capacidades en el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800" dirty="0">
                <a:solidFill>
                  <a:srgbClr val="8DA9DB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Ecosistema Digital de Bogotá</a:t>
            </a:r>
            <a:endParaRPr dirty="0"/>
          </a:p>
        </p:txBody>
      </p:sp>
      <p:sp>
        <p:nvSpPr>
          <p:cNvPr id="158" name="Shape 158"/>
          <p:cNvSpPr txBox="1"/>
          <p:nvPr/>
        </p:nvSpPr>
        <p:spPr>
          <a:xfrm>
            <a:off x="838200" y="1658633"/>
            <a:ext cx="10515600" cy="4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MX" sz="3600" dirty="0">
                <a:solidFill>
                  <a:srgbClr val="8DA9DB"/>
                </a:solidFill>
                <a:latin typeface="Roboto Medium"/>
                <a:ea typeface="Roboto Medium"/>
                <a:cs typeface="Roboto Medium"/>
                <a:sym typeface="Roboto Medium"/>
              </a:rPr>
              <a:t>Programación Web Módulo II</a:t>
            </a:r>
            <a:endParaRPr sz="3600" dirty="0">
              <a:solidFill>
                <a:srgbClr val="8DA9DB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59" name="Shape 15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78148" y="0"/>
            <a:ext cx="2682548" cy="1734349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Shape 160"/>
          <p:cNvSpPr txBox="1"/>
          <p:nvPr/>
        </p:nvSpPr>
        <p:spPr>
          <a:xfrm>
            <a:off x="838200" y="2457075"/>
            <a:ext cx="8957400" cy="22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E8AE2"/>
              </a:buClr>
              <a:buSzPts val="1800"/>
              <a:buFont typeface="Roboto Light"/>
              <a:buChar char="-"/>
            </a:pPr>
            <a:r>
              <a:rPr lang="es-MX" sz="1800" dirty="0">
                <a:solidFill>
                  <a:srgbClr val="2E8AE2"/>
                </a:solidFill>
                <a:latin typeface="Roboto Light"/>
                <a:ea typeface="Roboto Light"/>
                <a:cs typeface="Roboto Light"/>
                <a:sym typeface="Roboto Light"/>
              </a:rPr>
              <a:t>Comprender las partes principales  de RUBY</a:t>
            </a:r>
            <a:endParaRPr sz="1800" dirty="0">
              <a:solidFill>
                <a:srgbClr val="2E8AE2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E8AE2"/>
              </a:buClr>
              <a:buSzPts val="1800"/>
              <a:buFont typeface="Roboto Light"/>
              <a:buChar char="-"/>
            </a:pPr>
            <a:r>
              <a:rPr lang="es-MX" sz="1800" dirty="0">
                <a:solidFill>
                  <a:srgbClr val="2E8AE2"/>
                </a:solidFill>
                <a:latin typeface="Roboto Light"/>
                <a:ea typeface="Roboto Light"/>
                <a:cs typeface="Roboto Light"/>
                <a:sym typeface="Roboto Light"/>
              </a:rPr>
              <a:t>Manejar estructura de datos</a:t>
            </a:r>
            <a:endParaRPr sz="1800" dirty="0">
              <a:solidFill>
                <a:srgbClr val="2E8AE2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E8AE2"/>
              </a:buClr>
              <a:buSzPts val="1800"/>
              <a:buFont typeface="Roboto Light"/>
              <a:buChar char="-"/>
            </a:pPr>
            <a:r>
              <a:rPr lang="es-MX" sz="1800" dirty="0">
                <a:solidFill>
                  <a:srgbClr val="2E8AE2"/>
                </a:solidFill>
                <a:latin typeface="Roboto Light"/>
                <a:ea typeface="Roboto Light"/>
                <a:cs typeface="Roboto Light"/>
                <a:sym typeface="Roboto Light"/>
              </a:rPr>
              <a:t>Flujo y control de un programa</a:t>
            </a:r>
            <a:endParaRPr sz="1800" dirty="0">
              <a:solidFill>
                <a:srgbClr val="2E8AE2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E8AE2"/>
              </a:buClr>
              <a:buSzPts val="1800"/>
              <a:buFont typeface="Roboto Light"/>
              <a:buChar char="-"/>
            </a:pPr>
            <a:r>
              <a:rPr lang="es-MX" sz="1800" dirty="0">
                <a:solidFill>
                  <a:srgbClr val="2E8AE2"/>
                </a:solidFill>
                <a:latin typeface="Roboto Light"/>
                <a:ea typeface="Roboto Light"/>
                <a:cs typeface="Roboto Light"/>
                <a:sym typeface="Roboto Light"/>
              </a:rPr>
              <a:t>Ruby </a:t>
            </a:r>
            <a:r>
              <a:rPr lang="es-MX" sz="1800" dirty="0">
                <a:solidFill>
                  <a:srgbClr val="2E8AE2"/>
                </a:solidFill>
                <a:latin typeface="Roboto Light"/>
                <a:ea typeface="Roboto Light"/>
                <a:cs typeface="Roboto Light"/>
                <a:sym typeface="Roboto Light"/>
              </a:rPr>
              <a:t>on</a:t>
            </a:r>
            <a:r>
              <a:rPr lang="es-MX" sz="1800" dirty="0">
                <a:solidFill>
                  <a:srgbClr val="2E8AE2"/>
                </a:solidFill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r>
              <a:rPr lang="es-MX" sz="1800" dirty="0">
                <a:solidFill>
                  <a:srgbClr val="2E8AE2"/>
                </a:solidFill>
                <a:latin typeface="Roboto Light"/>
                <a:ea typeface="Roboto Light"/>
                <a:cs typeface="Roboto Light"/>
                <a:sym typeface="Roboto Light"/>
              </a:rPr>
              <a:t>Rails</a:t>
            </a:r>
            <a:endParaRPr sz="1800" dirty="0">
              <a:solidFill>
                <a:srgbClr val="2E8AE2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E8AE2"/>
              </a:buClr>
              <a:buSzPts val="1800"/>
              <a:buFont typeface="Roboto Light"/>
              <a:buChar char="-"/>
            </a:pPr>
            <a:r>
              <a:rPr lang="es-MX" sz="1800" dirty="0">
                <a:solidFill>
                  <a:srgbClr val="2E8AE2"/>
                </a:solidFill>
                <a:latin typeface="Roboto Light"/>
                <a:ea typeface="Roboto Light"/>
                <a:cs typeface="Roboto Light"/>
                <a:sym typeface="Roboto Light"/>
              </a:rPr>
              <a:t>Arquitectura MVC</a:t>
            </a:r>
            <a:endParaRPr sz="1800" dirty="0">
              <a:solidFill>
                <a:srgbClr val="2E8AE2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E8AE2"/>
              </a:buClr>
              <a:buSzPts val="1800"/>
              <a:buFont typeface="Roboto Light"/>
              <a:buChar char="-"/>
            </a:pPr>
            <a:r>
              <a:rPr lang="es-MX" sz="1800" dirty="0">
                <a:solidFill>
                  <a:srgbClr val="2E8AE2"/>
                </a:solidFill>
                <a:latin typeface="Roboto Light"/>
                <a:ea typeface="Roboto Light"/>
                <a:cs typeface="Roboto Light"/>
                <a:sym typeface="Roboto Light"/>
              </a:rPr>
              <a:t>Conexión a Base de Datos</a:t>
            </a:r>
            <a:endParaRPr sz="1800" dirty="0">
              <a:solidFill>
                <a:srgbClr val="2E8AE2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E8AE2"/>
              </a:buClr>
              <a:buSzPts val="1800"/>
              <a:buFont typeface="Roboto Light"/>
              <a:buChar char="-"/>
            </a:pPr>
            <a:r>
              <a:rPr lang="es-MX" sz="1800" dirty="0">
                <a:solidFill>
                  <a:srgbClr val="2E8AE2"/>
                </a:solidFill>
                <a:latin typeface="Roboto Light"/>
                <a:ea typeface="Roboto Light"/>
                <a:cs typeface="Roboto Light"/>
                <a:sym typeface="Roboto Light"/>
              </a:rPr>
              <a:t>API REST</a:t>
            </a:r>
            <a:endParaRPr sz="1800" dirty="0">
              <a:solidFill>
                <a:srgbClr val="2E8AE2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61" name="Shape 1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96752" y="2627525"/>
            <a:ext cx="5511873" cy="2239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97534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3503</TotalTime>
  <Words>2108</Words>
  <Application>Microsoft Office PowerPoint</Application>
  <PresentationFormat>Personalizado</PresentationFormat>
  <Paragraphs>457</Paragraphs>
  <Slides>65</Slides>
  <Notes>12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65</vt:i4>
      </vt:variant>
    </vt:vector>
  </HeadingPairs>
  <TitlesOfParts>
    <vt:vector size="66" baseType="lpstr"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Rafael Stephen Ahumada Ruiz</dc:creator>
  <cp:lastModifiedBy>Elvis Hernandez</cp:lastModifiedBy>
  <cp:revision>131</cp:revision>
  <dcterms:created xsi:type="dcterms:W3CDTF">2018-04-18T23:43:37Z</dcterms:created>
  <dcterms:modified xsi:type="dcterms:W3CDTF">2018-06-01T18:27:30Z</dcterms:modified>
</cp:coreProperties>
</file>